
<file path=[Content_Types].xml><?xml version="1.0" encoding="utf-8"?>
<Types xmlns="http://schemas.openxmlformats.org/package/2006/content-types">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0" r:id="rId6"/>
    <p:sldId id="262" r:id="rId7"/>
    <p:sldId id="257" r:id="rId8"/>
    <p:sldId id="261" r:id="rId9"/>
    <p:sldId id="258" r:id="rId10"/>
    <p:sldId id="259" r:id="rId11"/>
    <p:sldId id="26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D627365-22EC-5EFE-398D-9F707195CF7B}" name="Rosie Chapleo" initials="RC" userId="S::rosie.chapleo@bkukgroup.co.uk::05a24f09-ed28-4cf4-bb76-762a90225567" providerId="AD"/>
  <p188:author id="{202E8DBE-4B61-A560-3DFD-645D0DABE5B6}" name="Nicola Pierce" initials="NP" userId="S::nicola.pierce@bkukgroup.co.uk::3cc1ed48-004a-429b-b10f-f672bb98a65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446B69-A155-4DBC-A256-86628B92ECA3}" v="13" dt="2024-09-30T11:19:47.75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732" y="2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750E4-1EDB-3D32-F0C4-DED98F520EE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2BDC371-574C-C1DD-542C-2922B84217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2047934-A908-A36C-58D2-ACFE2B55EB9F}"/>
              </a:ext>
            </a:extLst>
          </p:cNvPr>
          <p:cNvSpPr>
            <a:spLocks noGrp="1"/>
          </p:cNvSpPr>
          <p:nvPr>
            <p:ph type="dt" sz="half" idx="10"/>
          </p:nvPr>
        </p:nvSpPr>
        <p:spPr/>
        <p:txBody>
          <a:bodyPr/>
          <a:lstStyle/>
          <a:p>
            <a:fld id="{B6D5FC4F-F6A2-4354-A0A9-796B0984ABA5}" type="datetimeFigureOut">
              <a:rPr lang="en-GB" smtClean="0"/>
              <a:t>18/11/2024</a:t>
            </a:fld>
            <a:endParaRPr lang="en-GB" dirty="0"/>
          </a:p>
        </p:txBody>
      </p:sp>
      <p:sp>
        <p:nvSpPr>
          <p:cNvPr id="5" name="Footer Placeholder 4">
            <a:extLst>
              <a:ext uri="{FF2B5EF4-FFF2-40B4-BE49-F238E27FC236}">
                <a16:creationId xmlns:a16="http://schemas.microsoft.com/office/drawing/2014/main" id="{B71EA23F-F10D-5120-8B76-C2374F9397F3}"/>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58BA05EE-7EBA-6772-CAC8-77DD526A9195}"/>
              </a:ext>
            </a:extLst>
          </p:cNvPr>
          <p:cNvSpPr>
            <a:spLocks noGrp="1"/>
          </p:cNvSpPr>
          <p:nvPr>
            <p:ph type="sldNum" sz="quarter" idx="12"/>
          </p:nvPr>
        </p:nvSpPr>
        <p:spPr/>
        <p:txBody>
          <a:bodyPr/>
          <a:lstStyle/>
          <a:p>
            <a:fld id="{9308B047-525B-439E-B8BB-BB45A754F147}" type="slidenum">
              <a:rPr lang="en-GB" smtClean="0"/>
              <a:t>‹#›</a:t>
            </a:fld>
            <a:endParaRPr lang="en-GB" dirty="0"/>
          </a:p>
        </p:txBody>
      </p:sp>
    </p:spTree>
    <p:extLst>
      <p:ext uri="{BB962C8B-B14F-4D97-AF65-F5344CB8AC3E}">
        <p14:creationId xmlns:p14="http://schemas.microsoft.com/office/powerpoint/2010/main" val="471227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4C1F26-61FA-F9F2-F75E-2B2605FCDF0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3FDD31A-9CAC-46A5-EE73-9F78523C5E3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3E62B4A-03E1-688A-82C2-F8C9A51AD8D2}"/>
              </a:ext>
            </a:extLst>
          </p:cNvPr>
          <p:cNvSpPr>
            <a:spLocks noGrp="1"/>
          </p:cNvSpPr>
          <p:nvPr>
            <p:ph type="dt" sz="half" idx="10"/>
          </p:nvPr>
        </p:nvSpPr>
        <p:spPr/>
        <p:txBody>
          <a:bodyPr/>
          <a:lstStyle/>
          <a:p>
            <a:fld id="{B6D5FC4F-F6A2-4354-A0A9-796B0984ABA5}" type="datetimeFigureOut">
              <a:rPr lang="en-GB" smtClean="0"/>
              <a:t>18/11/2024</a:t>
            </a:fld>
            <a:endParaRPr lang="en-GB" dirty="0"/>
          </a:p>
        </p:txBody>
      </p:sp>
      <p:sp>
        <p:nvSpPr>
          <p:cNvPr id="5" name="Footer Placeholder 4">
            <a:extLst>
              <a:ext uri="{FF2B5EF4-FFF2-40B4-BE49-F238E27FC236}">
                <a16:creationId xmlns:a16="http://schemas.microsoft.com/office/drawing/2014/main" id="{048DEC36-295D-0B0D-3B9C-D35DDF32248F}"/>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CCF2AA72-5B5F-2540-5855-3D9F27EC69F0}"/>
              </a:ext>
            </a:extLst>
          </p:cNvPr>
          <p:cNvSpPr>
            <a:spLocks noGrp="1"/>
          </p:cNvSpPr>
          <p:nvPr>
            <p:ph type="sldNum" sz="quarter" idx="12"/>
          </p:nvPr>
        </p:nvSpPr>
        <p:spPr/>
        <p:txBody>
          <a:bodyPr/>
          <a:lstStyle/>
          <a:p>
            <a:fld id="{9308B047-525B-439E-B8BB-BB45A754F147}" type="slidenum">
              <a:rPr lang="en-GB" smtClean="0"/>
              <a:t>‹#›</a:t>
            </a:fld>
            <a:endParaRPr lang="en-GB" dirty="0"/>
          </a:p>
        </p:txBody>
      </p:sp>
    </p:spTree>
    <p:extLst>
      <p:ext uri="{BB962C8B-B14F-4D97-AF65-F5344CB8AC3E}">
        <p14:creationId xmlns:p14="http://schemas.microsoft.com/office/powerpoint/2010/main" val="1166997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AB4ADD9-2473-BCEB-7CA8-B4CF72CC3CE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0297954-CE13-E95A-3CC5-12ABFD78DB0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A44AB34-2EB7-358C-543A-E1EB7ABBA7E2}"/>
              </a:ext>
            </a:extLst>
          </p:cNvPr>
          <p:cNvSpPr>
            <a:spLocks noGrp="1"/>
          </p:cNvSpPr>
          <p:nvPr>
            <p:ph type="dt" sz="half" idx="10"/>
          </p:nvPr>
        </p:nvSpPr>
        <p:spPr/>
        <p:txBody>
          <a:bodyPr/>
          <a:lstStyle/>
          <a:p>
            <a:fld id="{B6D5FC4F-F6A2-4354-A0A9-796B0984ABA5}" type="datetimeFigureOut">
              <a:rPr lang="en-GB" smtClean="0"/>
              <a:t>18/11/2024</a:t>
            </a:fld>
            <a:endParaRPr lang="en-GB" dirty="0"/>
          </a:p>
        </p:txBody>
      </p:sp>
      <p:sp>
        <p:nvSpPr>
          <p:cNvPr id="5" name="Footer Placeholder 4">
            <a:extLst>
              <a:ext uri="{FF2B5EF4-FFF2-40B4-BE49-F238E27FC236}">
                <a16:creationId xmlns:a16="http://schemas.microsoft.com/office/drawing/2014/main" id="{A7A2C641-2865-113E-305B-E59DBA6B3DE5}"/>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7BC8A7F4-AEF5-EA5B-C270-DD0FB5DA3368}"/>
              </a:ext>
            </a:extLst>
          </p:cNvPr>
          <p:cNvSpPr>
            <a:spLocks noGrp="1"/>
          </p:cNvSpPr>
          <p:nvPr>
            <p:ph type="sldNum" sz="quarter" idx="12"/>
          </p:nvPr>
        </p:nvSpPr>
        <p:spPr/>
        <p:txBody>
          <a:bodyPr/>
          <a:lstStyle/>
          <a:p>
            <a:fld id="{9308B047-525B-439E-B8BB-BB45A754F147}" type="slidenum">
              <a:rPr lang="en-GB" smtClean="0"/>
              <a:t>‹#›</a:t>
            </a:fld>
            <a:endParaRPr lang="en-GB" dirty="0"/>
          </a:p>
        </p:txBody>
      </p:sp>
    </p:spTree>
    <p:extLst>
      <p:ext uri="{BB962C8B-B14F-4D97-AF65-F5344CB8AC3E}">
        <p14:creationId xmlns:p14="http://schemas.microsoft.com/office/powerpoint/2010/main" val="997092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DE85D-F9E7-811D-C393-86003147F85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1B2B274-615A-8A25-A42C-F604F803A3C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4D08090-DB44-360C-C7D3-B08F793B44F1}"/>
              </a:ext>
            </a:extLst>
          </p:cNvPr>
          <p:cNvSpPr>
            <a:spLocks noGrp="1"/>
          </p:cNvSpPr>
          <p:nvPr>
            <p:ph type="dt" sz="half" idx="10"/>
          </p:nvPr>
        </p:nvSpPr>
        <p:spPr/>
        <p:txBody>
          <a:bodyPr/>
          <a:lstStyle/>
          <a:p>
            <a:fld id="{B6D5FC4F-F6A2-4354-A0A9-796B0984ABA5}" type="datetimeFigureOut">
              <a:rPr lang="en-GB" smtClean="0"/>
              <a:t>18/11/2024</a:t>
            </a:fld>
            <a:endParaRPr lang="en-GB" dirty="0"/>
          </a:p>
        </p:txBody>
      </p:sp>
      <p:sp>
        <p:nvSpPr>
          <p:cNvPr id="5" name="Footer Placeholder 4">
            <a:extLst>
              <a:ext uri="{FF2B5EF4-FFF2-40B4-BE49-F238E27FC236}">
                <a16:creationId xmlns:a16="http://schemas.microsoft.com/office/drawing/2014/main" id="{F1EE9685-42CC-89C1-516B-E560FCDBD4B6}"/>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62EF37C1-068A-7E56-F42A-9D52FC76175C}"/>
              </a:ext>
            </a:extLst>
          </p:cNvPr>
          <p:cNvSpPr>
            <a:spLocks noGrp="1"/>
          </p:cNvSpPr>
          <p:nvPr>
            <p:ph type="sldNum" sz="quarter" idx="12"/>
          </p:nvPr>
        </p:nvSpPr>
        <p:spPr/>
        <p:txBody>
          <a:bodyPr/>
          <a:lstStyle/>
          <a:p>
            <a:fld id="{9308B047-525B-439E-B8BB-BB45A754F147}" type="slidenum">
              <a:rPr lang="en-GB" smtClean="0"/>
              <a:t>‹#›</a:t>
            </a:fld>
            <a:endParaRPr lang="en-GB" dirty="0"/>
          </a:p>
        </p:txBody>
      </p:sp>
    </p:spTree>
    <p:extLst>
      <p:ext uri="{BB962C8B-B14F-4D97-AF65-F5344CB8AC3E}">
        <p14:creationId xmlns:p14="http://schemas.microsoft.com/office/powerpoint/2010/main" val="1106021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B68CD-86C8-DBBB-8115-AC38865D364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8841CCC-EFF8-FD73-BDFA-F0EC282D88E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E015B8B-CEE3-840E-7279-EFE1CA8C4CB4}"/>
              </a:ext>
            </a:extLst>
          </p:cNvPr>
          <p:cNvSpPr>
            <a:spLocks noGrp="1"/>
          </p:cNvSpPr>
          <p:nvPr>
            <p:ph type="dt" sz="half" idx="10"/>
          </p:nvPr>
        </p:nvSpPr>
        <p:spPr/>
        <p:txBody>
          <a:bodyPr/>
          <a:lstStyle/>
          <a:p>
            <a:fld id="{B6D5FC4F-F6A2-4354-A0A9-796B0984ABA5}" type="datetimeFigureOut">
              <a:rPr lang="en-GB" smtClean="0"/>
              <a:t>18/11/2024</a:t>
            </a:fld>
            <a:endParaRPr lang="en-GB" dirty="0"/>
          </a:p>
        </p:txBody>
      </p:sp>
      <p:sp>
        <p:nvSpPr>
          <p:cNvPr id="5" name="Footer Placeholder 4">
            <a:extLst>
              <a:ext uri="{FF2B5EF4-FFF2-40B4-BE49-F238E27FC236}">
                <a16:creationId xmlns:a16="http://schemas.microsoft.com/office/drawing/2014/main" id="{05E23E31-31A0-8F83-6EFC-3D99372D94E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F2123A57-F800-C804-E165-8A920C87E064}"/>
              </a:ext>
            </a:extLst>
          </p:cNvPr>
          <p:cNvSpPr>
            <a:spLocks noGrp="1"/>
          </p:cNvSpPr>
          <p:nvPr>
            <p:ph type="sldNum" sz="quarter" idx="12"/>
          </p:nvPr>
        </p:nvSpPr>
        <p:spPr/>
        <p:txBody>
          <a:bodyPr/>
          <a:lstStyle/>
          <a:p>
            <a:fld id="{9308B047-525B-439E-B8BB-BB45A754F147}" type="slidenum">
              <a:rPr lang="en-GB" smtClean="0"/>
              <a:t>‹#›</a:t>
            </a:fld>
            <a:endParaRPr lang="en-GB" dirty="0"/>
          </a:p>
        </p:txBody>
      </p:sp>
    </p:spTree>
    <p:extLst>
      <p:ext uri="{BB962C8B-B14F-4D97-AF65-F5344CB8AC3E}">
        <p14:creationId xmlns:p14="http://schemas.microsoft.com/office/powerpoint/2010/main" val="2089734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EB851-39D7-3548-3422-F42F026681F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95F0A2E-58A5-DFE8-F6A0-9B564F38E06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BB09371-6ED2-AA49-C61F-20ED3C9B5AD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243C8-61FD-A036-B60F-E13291917247}"/>
              </a:ext>
            </a:extLst>
          </p:cNvPr>
          <p:cNvSpPr>
            <a:spLocks noGrp="1"/>
          </p:cNvSpPr>
          <p:nvPr>
            <p:ph type="dt" sz="half" idx="10"/>
          </p:nvPr>
        </p:nvSpPr>
        <p:spPr/>
        <p:txBody>
          <a:bodyPr/>
          <a:lstStyle/>
          <a:p>
            <a:fld id="{B6D5FC4F-F6A2-4354-A0A9-796B0984ABA5}" type="datetimeFigureOut">
              <a:rPr lang="en-GB" smtClean="0"/>
              <a:t>18/11/2024</a:t>
            </a:fld>
            <a:endParaRPr lang="en-GB" dirty="0"/>
          </a:p>
        </p:txBody>
      </p:sp>
      <p:sp>
        <p:nvSpPr>
          <p:cNvPr id="6" name="Footer Placeholder 5">
            <a:extLst>
              <a:ext uri="{FF2B5EF4-FFF2-40B4-BE49-F238E27FC236}">
                <a16:creationId xmlns:a16="http://schemas.microsoft.com/office/drawing/2014/main" id="{A79EFA59-9054-10D5-586B-230C48D90D08}"/>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C6C98203-C1E2-EE5B-291B-5E639E47E79F}"/>
              </a:ext>
            </a:extLst>
          </p:cNvPr>
          <p:cNvSpPr>
            <a:spLocks noGrp="1"/>
          </p:cNvSpPr>
          <p:nvPr>
            <p:ph type="sldNum" sz="quarter" idx="12"/>
          </p:nvPr>
        </p:nvSpPr>
        <p:spPr/>
        <p:txBody>
          <a:bodyPr/>
          <a:lstStyle/>
          <a:p>
            <a:fld id="{9308B047-525B-439E-B8BB-BB45A754F147}" type="slidenum">
              <a:rPr lang="en-GB" smtClean="0"/>
              <a:t>‹#›</a:t>
            </a:fld>
            <a:endParaRPr lang="en-GB" dirty="0"/>
          </a:p>
        </p:txBody>
      </p:sp>
    </p:spTree>
    <p:extLst>
      <p:ext uri="{BB962C8B-B14F-4D97-AF65-F5344CB8AC3E}">
        <p14:creationId xmlns:p14="http://schemas.microsoft.com/office/powerpoint/2010/main" val="1869469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D99E8-BB47-37E9-1E65-A5686CB9D9F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90ADBDD-6231-C795-4FC2-B8D37DB0C0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F129442-2FF7-57F3-1616-1F70CA6AC70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64A3BAC-B7EC-E6BD-74D1-CC27B4A031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FBD4AD8-1068-750E-0E0D-CDD27115956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72364B7-4659-9BB7-9A68-0AC7B2D6ACB6}"/>
              </a:ext>
            </a:extLst>
          </p:cNvPr>
          <p:cNvSpPr>
            <a:spLocks noGrp="1"/>
          </p:cNvSpPr>
          <p:nvPr>
            <p:ph type="dt" sz="half" idx="10"/>
          </p:nvPr>
        </p:nvSpPr>
        <p:spPr/>
        <p:txBody>
          <a:bodyPr/>
          <a:lstStyle/>
          <a:p>
            <a:fld id="{B6D5FC4F-F6A2-4354-A0A9-796B0984ABA5}" type="datetimeFigureOut">
              <a:rPr lang="en-GB" smtClean="0"/>
              <a:t>18/11/2024</a:t>
            </a:fld>
            <a:endParaRPr lang="en-GB" dirty="0"/>
          </a:p>
        </p:txBody>
      </p:sp>
      <p:sp>
        <p:nvSpPr>
          <p:cNvPr id="8" name="Footer Placeholder 7">
            <a:extLst>
              <a:ext uri="{FF2B5EF4-FFF2-40B4-BE49-F238E27FC236}">
                <a16:creationId xmlns:a16="http://schemas.microsoft.com/office/drawing/2014/main" id="{D467C649-CA1B-CE48-3C07-BF790ABC806A}"/>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49F91542-36FF-00A5-A1E9-0C94EFE22312}"/>
              </a:ext>
            </a:extLst>
          </p:cNvPr>
          <p:cNvSpPr>
            <a:spLocks noGrp="1"/>
          </p:cNvSpPr>
          <p:nvPr>
            <p:ph type="sldNum" sz="quarter" idx="12"/>
          </p:nvPr>
        </p:nvSpPr>
        <p:spPr/>
        <p:txBody>
          <a:bodyPr/>
          <a:lstStyle/>
          <a:p>
            <a:fld id="{9308B047-525B-439E-B8BB-BB45A754F147}" type="slidenum">
              <a:rPr lang="en-GB" smtClean="0"/>
              <a:t>‹#›</a:t>
            </a:fld>
            <a:endParaRPr lang="en-GB" dirty="0"/>
          </a:p>
        </p:txBody>
      </p:sp>
    </p:spTree>
    <p:extLst>
      <p:ext uri="{BB962C8B-B14F-4D97-AF65-F5344CB8AC3E}">
        <p14:creationId xmlns:p14="http://schemas.microsoft.com/office/powerpoint/2010/main" val="3472154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7796B-54ED-5DAC-71B9-11FA9AB9FA5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A44BA22-E9DA-34B3-0771-277259F4CCE7}"/>
              </a:ext>
            </a:extLst>
          </p:cNvPr>
          <p:cNvSpPr>
            <a:spLocks noGrp="1"/>
          </p:cNvSpPr>
          <p:nvPr>
            <p:ph type="dt" sz="half" idx="10"/>
          </p:nvPr>
        </p:nvSpPr>
        <p:spPr/>
        <p:txBody>
          <a:bodyPr/>
          <a:lstStyle/>
          <a:p>
            <a:fld id="{B6D5FC4F-F6A2-4354-A0A9-796B0984ABA5}" type="datetimeFigureOut">
              <a:rPr lang="en-GB" smtClean="0"/>
              <a:t>18/11/2024</a:t>
            </a:fld>
            <a:endParaRPr lang="en-GB" dirty="0"/>
          </a:p>
        </p:txBody>
      </p:sp>
      <p:sp>
        <p:nvSpPr>
          <p:cNvPr id="4" name="Footer Placeholder 3">
            <a:extLst>
              <a:ext uri="{FF2B5EF4-FFF2-40B4-BE49-F238E27FC236}">
                <a16:creationId xmlns:a16="http://schemas.microsoft.com/office/drawing/2014/main" id="{500989E6-CE5E-595F-BDDC-F279733640AA}"/>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15BF67B8-A7B4-7EF4-055F-D34AA1D6DB6F}"/>
              </a:ext>
            </a:extLst>
          </p:cNvPr>
          <p:cNvSpPr>
            <a:spLocks noGrp="1"/>
          </p:cNvSpPr>
          <p:nvPr>
            <p:ph type="sldNum" sz="quarter" idx="12"/>
          </p:nvPr>
        </p:nvSpPr>
        <p:spPr/>
        <p:txBody>
          <a:bodyPr/>
          <a:lstStyle/>
          <a:p>
            <a:fld id="{9308B047-525B-439E-B8BB-BB45A754F147}" type="slidenum">
              <a:rPr lang="en-GB" smtClean="0"/>
              <a:t>‹#›</a:t>
            </a:fld>
            <a:endParaRPr lang="en-GB" dirty="0"/>
          </a:p>
        </p:txBody>
      </p:sp>
    </p:spTree>
    <p:extLst>
      <p:ext uri="{BB962C8B-B14F-4D97-AF65-F5344CB8AC3E}">
        <p14:creationId xmlns:p14="http://schemas.microsoft.com/office/powerpoint/2010/main" val="2018164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6B410D-7631-75FD-B9ED-5CC3B9285385}"/>
              </a:ext>
            </a:extLst>
          </p:cNvPr>
          <p:cNvSpPr>
            <a:spLocks noGrp="1"/>
          </p:cNvSpPr>
          <p:nvPr>
            <p:ph type="dt" sz="half" idx="10"/>
          </p:nvPr>
        </p:nvSpPr>
        <p:spPr/>
        <p:txBody>
          <a:bodyPr/>
          <a:lstStyle/>
          <a:p>
            <a:fld id="{B6D5FC4F-F6A2-4354-A0A9-796B0984ABA5}" type="datetimeFigureOut">
              <a:rPr lang="en-GB" smtClean="0"/>
              <a:t>18/11/2024</a:t>
            </a:fld>
            <a:endParaRPr lang="en-GB" dirty="0"/>
          </a:p>
        </p:txBody>
      </p:sp>
      <p:sp>
        <p:nvSpPr>
          <p:cNvPr id="3" name="Footer Placeholder 2">
            <a:extLst>
              <a:ext uri="{FF2B5EF4-FFF2-40B4-BE49-F238E27FC236}">
                <a16:creationId xmlns:a16="http://schemas.microsoft.com/office/drawing/2014/main" id="{4C4F203F-2F79-B2DF-238C-678877B809F4}"/>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CAA1B214-F92C-9135-1C3E-DDE0F8FD1302}"/>
              </a:ext>
            </a:extLst>
          </p:cNvPr>
          <p:cNvSpPr>
            <a:spLocks noGrp="1"/>
          </p:cNvSpPr>
          <p:nvPr>
            <p:ph type="sldNum" sz="quarter" idx="12"/>
          </p:nvPr>
        </p:nvSpPr>
        <p:spPr/>
        <p:txBody>
          <a:bodyPr/>
          <a:lstStyle/>
          <a:p>
            <a:fld id="{9308B047-525B-439E-B8BB-BB45A754F147}" type="slidenum">
              <a:rPr lang="en-GB" smtClean="0"/>
              <a:t>‹#›</a:t>
            </a:fld>
            <a:endParaRPr lang="en-GB" dirty="0"/>
          </a:p>
        </p:txBody>
      </p:sp>
    </p:spTree>
    <p:extLst>
      <p:ext uri="{BB962C8B-B14F-4D97-AF65-F5344CB8AC3E}">
        <p14:creationId xmlns:p14="http://schemas.microsoft.com/office/powerpoint/2010/main" val="3628771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11170-12DD-6AEE-A318-5DE7D0C1B76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44A3DC3-5C6E-AF0E-E556-4ADF945A51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926B4EE-AE0F-7C58-57A1-A5F699BCCC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1A081E-58D1-7C9B-B81A-4A5D528E5F8C}"/>
              </a:ext>
            </a:extLst>
          </p:cNvPr>
          <p:cNvSpPr>
            <a:spLocks noGrp="1"/>
          </p:cNvSpPr>
          <p:nvPr>
            <p:ph type="dt" sz="half" idx="10"/>
          </p:nvPr>
        </p:nvSpPr>
        <p:spPr/>
        <p:txBody>
          <a:bodyPr/>
          <a:lstStyle/>
          <a:p>
            <a:fld id="{B6D5FC4F-F6A2-4354-A0A9-796B0984ABA5}" type="datetimeFigureOut">
              <a:rPr lang="en-GB" smtClean="0"/>
              <a:t>18/11/2024</a:t>
            </a:fld>
            <a:endParaRPr lang="en-GB" dirty="0"/>
          </a:p>
        </p:txBody>
      </p:sp>
      <p:sp>
        <p:nvSpPr>
          <p:cNvPr id="6" name="Footer Placeholder 5">
            <a:extLst>
              <a:ext uri="{FF2B5EF4-FFF2-40B4-BE49-F238E27FC236}">
                <a16:creationId xmlns:a16="http://schemas.microsoft.com/office/drawing/2014/main" id="{6DAE7FE7-9D75-BA07-774E-862033E78686}"/>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5DF48FF2-7C45-7EDE-F098-E1FF6B5F1709}"/>
              </a:ext>
            </a:extLst>
          </p:cNvPr>
          <p:cNvSpPr>
            <a:spLocks noGrp="1"/>
          </p:cNvSpPr>
          <p:nvPr>
            <p:ph type="sldNum" sz="quarter" idx="12"/>
          </p:nvPr>
        </p:nvSpPr>
        <p:spPr/>
        <p:txBody>
          <a:bodyPr/>
          <a:lstStyle/>
          <a:p>
            <a:fld id="{9308B047-525B-439E-B8BB-BB45A754F147}" type="slidenum">
              <a:rPr lang="en-GB" smtClean="0"/>
              <a:t>‹#›</a:t>
            </a:fld>
            <a:endParaRPr lang="en-GB" dirty="0"/>
          </a:p>
        </p:txBody>
      </p:sp>
    </p:spTree>
    <p:extLst>
      <p:ext uri="{BB962C8B-B14F-4D97-AF65-F5344CB8AC3E}">
        <p14:creationId xmlns:p14="http://schemas.microsoft.com/office/powerpoint/2010/main" val="545348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4517C-A424-FF4A-80D9-8E22DFEBB1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F028686-1382-6740-585D-12E991C82C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BE60AC5A-D8D9-E77A-AEA7-04E0CEFF31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2B84F7-573D-D8E3-2357-0EAC2C84F5E2}"/>
              </a:ext>
            </a:extLst>
          </p:cNvPr>
          <p:cNvSpPr>
            <a:spLocks noGrp="1"/>
          </p:cNvSpPr>
          <p:nvPr>
            <p:ph type="dt" sz="half" idx="10"/>
          </p:nvPr>
        </p:nvSpPr>
        <p:spPr/>
        <p:txBody>
          <a:bodyPr/>
          <a:lstStyle/>
          <a:p>
            <a:fld id="{B6D5FC4F-F6A2-4354-A0A9-796B0984ABA5}" type="datetimeFigureOut">
              <a:rPr lang="en-GB" smtClean="0"/>
              <a:t>18/11/2024</a:t>
            </a:fld>
            <a:endParaRPr lang="en-GB" dirty="0"/>
          </a:p>
        </p:txBody>
      </p:sp>
      <p:sp>
        <p:nvSpPr>
          <p:cNvPr id="6" name="Footer Placeholder 5">
            <a:extLst>
              <a:ext uri="{FF2B5EF4-FFF2-40B4-BE49-F238E27FC236}">
                <a16:creationId xmlns:a16="http://schemas.microsoft.com/office/drawing/2014/main" id="{4329A95F-7AA4-8C20-2D34-E370CE911C9D}"/>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08763179-0BF2-8D77-397D-D3C7027A4078}"/>
              </a:ext>
            </a:extLst>
          </p:cNvPr>
          <p:cNvSpPr>
            <a:spLocks noGrp="1"/>
          </p:cNvSpPr>
          <p:nvPr>
            <p:ph type="sldNum" sz="quarter" idx="12"/>
          </p:nvPr>
        </p:nvSpPr>
        <p:spPr/>
        <p:txBody>
          <a:bodyPr/>
          <a:lstStyle/>
          <a:p>
            <a:fld id="{9308B047-525B-439E-B8BB-BB45A754F147}" type="slidenum">
              <a:rPr lang="en-GB" smtClean="0"/>
              <a:t>‹#›</a:t>
            </a:fld>
            <a:endParaRPr lang="en-GB" dirty="0"/>
          </a:p>
        </p:txBody>
      </p:sp>
    </p:spTree>
    <p:extLst>
      <p:ext uri="{BB962C8B-B14F-4D97-AF65-F5344CB8AC3E}">
        <p14:creationId xmlns:p14="http://schemas.microsoft.com/office/powerpoint/2010/main" val="1753500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812489D-C83A-5F96-6D7A-8E98CB3591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18F23AF-0EEC-4F4D-2F38-B127BB318A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C114CFF-462F-D42F-AC13-736A291587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D5FC4F-F6A2-4354-A0A9-796B0984ABA5}" type="datetimeFigureOut">
              <a:rPr lang="en-GB" smtClean="0"/>
              <a:t>18/11/2024</a:t>
            </a:fld>
            <a:endParaRPr lang="en-GB" dirty="0"/>
          </a:p>
        </p:txBody>
      </p:sp>
      <p:sp>
        <p:nvSpPr>
          <p:cNvPr id="5" name="Footer Placeholder 4">
            <a:extLst>
              <a:ext uri="{FF2B5EF4-FFF2-40B4-BE49-F238E27FC236}">
                <a16:creationId xmlns:a16="http://schemas.microsoft.com/office/drawing/2014/main" id="{762F14D2-7352-E0EA-B069-4DEEAAE9B5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9E41222C-10BB-590A-CF6A-7C49F0A2957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8B047-525B-439E-B8BB-BB45A754F147}" type="slidenum">
              <a:rPr lang="en-GB" smtClean="0"/>
              <a:t>‹#›</a:t>
            </a:fld>
            <a:endParaRPr lang="en-GB" dirty="0"/>
          </a:p>
        </p:txBody>
      </p:sp>
    </p:spTree>
    <p:extLst>
      <p:ext uri="{BB962C8B-B14F-4D97-AF65-F5344CB8AC3E}">
        <p14:creationId xmlns:p14="http://schemas.microsoft.com/office/powerpoint/2010/main" val="37289480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gov.wales/separated-waste-collections-workplaces"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gov.scot/binaries/content/documents/govscot/publications/consultation-paper/2024/08/charging-single-use-disposable-beverage-cups-consultation/documents/charging-single-use-disposable-beverage-cups-consultation/charging-single-use-disposable-beverage-cups-consultation/govscot%3Adocument/charging-single-use-disposable-beverage-cups-consultation.pdf" TargetMode="External"/><Relationship Id="rId2" Type="http://schemas.openxmlformats.org/officeDocument/2006/relationships/hyperlink" Target="https://consult.defra.gov.uk/extended-producer-responsibility/extended-producer-responsibility-for-packaging/user_uploads/3.-producer-obligations---disposable-cups-takeback.pdf" TargetMode="External"/><Relationship Id="rId1" Type="http://schemas.openxmlformats.org/officeDocument/2006/relationships/slideLayout" Target="../slideLayouts/slideLayout1.xml"/><Relationship Id="rId5" Type="http://schemas.openxmlformats.org/officeDocument/2006/relationships/hyperlink" Target="https://www.gov.wales/environmental-protection-single-use-plastic-products-wales-act" TargetMode="External"/><Relationship Id="rId4" Type="http://schemas.openxmlformats.org/officeDocument/2006/relationships/hyperlink" Target="https://www.gov.scot/publications/single-use-disposable-cups-charge-advisory-group-june-2023/"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hse.gov.uk/reach/about.htm" TargetMode="External"/><Relationship Id="rId2" Type="http://schemas.openxmlformats.org/officeDocument/2006/relationships/hyperlink" Target="https://www.pfasfree.org.uk/regulations" TargetMode="External"/><Relationship Id="rId1" Type="http://schemas.openxmlformats.org/officeDocument/2006/relationships/slideLayout" Target="../slideLayouts/slideLayout1.xml"/><Relationship Id="rId4" Type="http://schemas.openxmlformats.org/officeDocument/2006/relationships/hyperlink" Target="https://www.gov.uk/government/consultations/uk-emissions-trading-scheme-scope-expansion-waste"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www.gov.uk/government/publications/tcfd-aligned-disclosure-application-guidance/task-force-on-climate-related-financial-disclosure-tcfd-aligned-disclosure-application-guidance"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gov.uk/government/publications/restricting-promotions-of-products-high-in-fat-sugar-or-salt-by-location-and-by-volume-price/restricting-promotions-of-products-high-in-fat-sugar-or-salt-by-location-and-by-volume-price-implementation-guidance" TargetMode="External"/><Relationship Id="rId2" Type="http://schemas.openxmlformats.org/officeDocument/2006/relationships/hyperlink" Target="https://www.gov.uk/government/consultations/further-advertising-restrictions-for-products-high-in-fat-salt-and-sugar/outcome/introducing-further-advertising-restrictions-on-tv-and-online-for-products-high-in-fat-salt-and-sugar-government-response"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normative.io/insight/csrd-reporting-uk-non-eu-companies/#:~:text=Companies%20fall%20under%20the%20CSRD%E2%80%99s%20reporting%20mandate%20if,that%20generates%20a%20net%20turnover%20exceeding%20%E2%82%AC40%20million" TargetMode="External"/><Relationship Id="rId2" Type="http://schemas.openxmlformats.org/officeDocument/2006/relationships/hyperlink" Target="https://environment.ec.europa.eu/topics/industrial-emissions-and-safety/european-pollutant-release-and-transfer-register-e-prtr_en"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10DA5ECB-6442-23F1-DB58-1C0E02422DA1}"/>
              </a:ext>
            </a:extLst>
          </p:cNvPr>
          <p:cNvGraphicFramePr>
            <a:graphicFrameLocks noGrp="1"/>
          </p:cNvGraphicFramePr>
          <p:nvPr>
            <p:extLst>
              <p:ext uri="{D42A27DB-BD31-4B8C-83A1-F6EECF244321}">
                <p14:modId xmlns:p14="http://schemas.microsoft.com/office/powerpoint/2010/main" val="1992491182"/>
              </p:ext>
            </p:extLst>
          </p:nvPr>
        </p:nvGraphicFramePr>
        <p:xfrm>
          <a:off x="334355" y="544823"/>
          <a:ext cx="11007899" cy="6080760"/>
        </p:xfrm>
        <a:graphic>
          <a:graphicData uri="http://schemas.openxmlformats.org/drawingml/2006/table">
            <a:tbl>
              <a:tblPr firstRow="1" bandRow="1">
                <a:tableStyleId>{0660B408-B3CF-4A94-85FC-2B1E0A45F4A2}</a:tableStyleId>
              </a:tblPr>
              <a:tblGrid>
                <a:gridCol w="1961229">
                  <a:extLst>
                    <a:ext uri="{9D8B030D-6E8A-4147-A177-3AD203B41FA5}">
                      <a16:colId xmlns:a16="http://schemas.microsoft.com/office/drawing/2014/main" val="3751725666"/>
                    </a:ext>
                  </a:extLst>
                </a:gridCol>
                <a:gridCol w="807834">
                  <a:extLst>
                    <a:ext uri="{9D8B030D-6E8A-4147-A177-3AD203B41FA5}">
                      <a16:colId xmlns:a16="http://schemas.microsoft.com/office/drawing/2014/main" val="1175377543"/>
                    </a:ext>
                  </a:extLst>
                </a:gridCol>
                <a:gridCol w="6711501">
                  <a:extLst>
                    <a:ext uri="{9D8B030D-6E8A-4147-A177-3AD203B41FA5}">
                      <a16:colId xmlns:a16="http://schemas.microsoft.com/office/drawing/2014/main" val="1728037260"/>
                    </a:ext>
                  </a:extLst>
                </a:gridCol>
                <a:gridCol w="1527335">
                  <a:extLst>
                    <a:ext uri="{9D8B030D-6E8A-4147-A177-3AD203B41FA5}">
                      <a16:colId xmlns:a16="http://schemas.microsoft.com/office/drawing/2014/main" val="1841923974"/>
                    </a:ext>
                  </a:extLst>
                </a:gridCol>
              </a:tblGrid>
              <a:tr h="213010">
                <a:tc>
                  <a:txBody>
                    <a:bodyPr/>
                    <a:lstStyle/>
                    <a:p>
                      <a:r>
                        <a:rPr lang="en-GB" sz="1200" dirty="0">
                          <a:latin typeface="Flame Sans"/>
                        </a:rPr>
                        <a:t>What?</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en-GB" sz="1200" dirty="0">
                          <a:latin typeface="Flame Sans"/>
                        </a:rPr>
                        <a:t>When?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en-GB" sz="1200" dirty="0">
                          <a:latin typeface="Flame Sans"/>
                        </a:rPr>
                        <a:t>Next Steps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lvl="0">
                        <a:buNone/>
                      </a:pPr>
                      <a:r>
                        <a:rPr lang="en-GB" sz="1200" dirty="0">
                          <a:latin typeface="Flame Sans"/>
                        </a:rPr>
                        <a:t>Confirmed (Y/N)</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56803019"/>
                  </a:ext>
                </a:extLst>
              </a:tr>
              <a:tr h="1351402">
                <a:tc>
                  <a:txBody>
                    <a:bodyPr/>
                    <a:lstStyle/>
                    <a:p>
                      <a:r>
                        <a:rPr lang="en-GB" sz="1050" dirty="0">
                          <a:solidFill>
                            <a:schemeClr val="bg1">
                              <a:lumMod val="65000"/>
                            </a:schemeClr>
                          </a:solidFill>
                          <a:latin typeface="Flame Sans"/>
                        </a:rPr>
                        <a:t>Waste Segregation Wales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050" dirty="0">
                          <a:solidFill>
                            <a:schemeClr val="bg1">
                              <a:lumMod val="65000"/>
                            </a:schemeClr>
                          </a:solidFill>
                          <a:latin typeface="Flame Sans"/>
                        </a:rPr>
                        <a:t>Apr ’24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en-GB" sz="1050" kern="1200" dirty="0">
                          <a:solidFill>
                            <a:schemeClr val="bg1">
                              <a:lumMod val="65000"/>
                            </a:schemeClr>
                          </a:solidFill>
                          <a:latin typeface="Flame Sans"/>
                          <a:ea typeface="+mn-ea"/>
                          <a:cs typeface="+mn-cs"/>
                        </a:rPr>
                        <a:t>Ensure that waste streams are segregated for recycling and that waste management contractors are set up to collect these separate streams from restaurants.</a:t>
                      </a:r>
                    </a:p>
                    <a:p>
                      <a:pPr marL="0" algn="l" defTabSz="914400" rtl="0" eaLnBrk="1" latinLnBrk="0" hangingPunct="1"/>
                      <a:endParaRPr lang="en-GB" sz="1050" kern="1200" dirty="0">
                        <a:solidFill>
                          <a:schemeClr val="bg1">
                            <a:lumMod val="65000"/>
                          </a:schemeClr>
                        </a:solidFill>
                        <a:latin typeface="Flame Sans"/>
                        <a:ea typeface="+mn-ea"/>
                        <a:cs typeface="+mn-cs"/>
                      </a:endParaRPr>
                    </a:p>
                    <a:p>
                      <a:pPr marL="0" algn="l" defTabSz="914400" rtl="0" eaLnBrk="1" latinLnBrk="0" hangingPunct="1"/>
                      <a:r>
                        <a:rPr lang="en-GB" sz="1050" kern="1200" dirty="0">
                          <a:solidFill>
                            <a:schemeClr val="bg1">
                              <a:lumMod val="65000"/>
                            </a:schemeClr>
                          </a:solidFill>
                          <a:latin typeface="Flame Sans"/>
                          <a:ea typeface="+mn-ea"/>
                          <a:cs typeface="+mn-cs"/>
                        </a:rPr>
                        <a:t>Make segregated bins available in the front of house to customers.  We will not require staff to sort waste if customers do not correctly sort it at the point of disposal.  Providing the bins and means of segregation would be deemed as ‘providing reasonable steps’ to comply.</a:t>
                      </a:r>
                    </a:p>
                    <a:p>
                      <a:r>
                        <a:rPr lang="en-GB" sz="1050" kern="1200" dirty="0">
                          <a:solidFill>
                            <a:schemeClr val="bg1">
                              <a:lumMod val="65000"/>
                            </a:schemeClr>
                          </a:solidFill>
                          <a:latin typeface="Flame Sans"/>
                          <a:ea typeface="+mn-ea"/>
                          <a:cs typeface="+mn-cs"/>
                        </a:rPr>
                        <a:t>Materials will be food, paper, glass, metal, plastic and cartons.</a:t>
                      </a:r>
                    </a:p>
                    <a:p>
                      <a:r>
                        <a:rPr lang="en-GB" sz="1050" kern="1200" dirty="0">
                          <a:solidFill>
                            <a:schemeClr val="bg1">
                              <a:lumMod val="65000"/>
                            </a:schemeClr>
                          </a:solidFill>
                          <a:latin typeface="Flame Sans"/>
                          <a:ea typeface="+mn-ea"/>
                          <a:cs typeface="+mn-cs"/>
                        </a:rPr>
                        <a:t>Further detail </a:t>
                      </a:r>
                      <a:r>
                        <a:rPr lang="en-GB" sz="1050" kern="1200" dirty="0">
                          <a:solidFill>
                            <a:schemeClr val="bg1">
                              <a:lumMod val="65000"/>
                            </a:schemeClr>
                          </a:solidFill>
                          <a:latin typeface="Flame Sans"/>
                          <a:ea typeface="+mn-ea"/>
                          <a:cs typeface="+mn-cs"/>
                          <a:hlinkClick r:id="rId2">
                            <a:extLst>
                              <a:ext uri="{A12FA001-AC4F-418D-AE19-62706E023703}">
                                <ahyp:hlinkClr xmlns:ahyp="http://schemas.microsoft.com/office/drawing/2018/hyperlinkcolor" val="tx"/>
                              </a:ext>
                            </a:extLst>
                          </a:hlinkClick>
                        </a:rPr>
                        <a:t>here</a:t>
                      </a:r>
                      <a:endParaRPr lang="en-GB" sz="1050" kern="1200" dirty="0">
                        <a:solidFill>
                          <a:schemeClr val="bg1">
                            <a:lumMod val="65000"/>
                          </a:schemeClr>
                        </a:solidFill>
                        <a:latin typeface="Flame Sans"/>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buNone/>
                      </a:pPr>
                      <a:r>
                        <a:rPr lang="en-GB" sz="1050" kern="1200" dirty="0">
                          <a:solidFill>
                            <a:schemeClr val="bg1">
                              <a:lumMod val="65000"/>
                            </a:schemeClr>
                          </a:solidFill>
                          <a:latin typeface="Flame Sans"/>
                          <a:ea typeface="+mn-ea"/>
                          <a:cs typeface="+mn-cs"/>
                        </a:rPr>
                        <a:t>Y – Already underway</a:t>
                      </a:r>
                    </a:p>
                  </a:txBody>
                  <a:tcPr>
                    <a:lnL w="12700" cap="flat" cmpd="sng" algn="ctr">
                      <a:solidFill>
                        <a:schemeClr val="tx1"/>
                      </a:solidFill>
                      <a:prstDash val="solid"/>
                      <a:round/>
                      <a:headEnd type="none" w="med" len="med"/>
                      <a:tailEnd type="none" w="med" len="med"/>
                    </a:lnL>
                    <a:lnR w="0">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0">
                      <a:noFill/>
                    </a:lnTlToBr>
                    <a:lnBlToTr w="0">
                      <a:noFill/>
                    </a:lnBlToTr>
                    <a:noFill/>
                  </a:tcPr>
                </a:tc>
                <a:extLst>
                  <a:ext uri="{0D108BD9-81ED-4DB2-BD59-A6C34878D82A}">
                    <a16:rowId xmlns:a16="http://schemas.microsoft.com/office/drawing/2014/main" val="2002824887"/>
                  </a:ext>
                </a:extLst>
              </a:tr>
              <a:tr h="827458">
                <a:tc>
                  <a:txBody>
                    <a:bodyPr/>
                    <a:lstStyle/>
                    <a:p>
                      <a:r>
                        <a:rPr lang="en-GB" sz="1050" dirty="0">
                          <a:latin typeface="Flame Sans"/>
                        </a:rPr>
                        <a:t>Simpler Recycling</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050" dirty="0">
                          <a:latin typeface="Flame Sans"/>
                        </a:rPr>
                        <a:t>Mar ‘25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050" kern="1200" dirty="0">
                          <a:solidFill>
                            <a:schemeClr val="tx1"/>
                          </a:solidFill>
                          <a:latin typeface="Flame Sans"/>
                          <a:ea typeface="+mn-ea"/>
                          <a:cs typeface="+mn-cs"/>
                        </a:rPr>
                        <a:t>Reforms are planned for recycling collections in England for businesses for 2025. </a:t>
                      </a:r>
                    </a:p>
                    <a:p>
                      <a:r>
                        <a:rPr lang="en-GB" sz="1050" kern="1200" dirty="0">
                          <a:solidFill>
                            <a:schemeClr val="tx1"/>
                          </a:solidFill>
                          <a:latin typeface="Flame Sans"/>
                          <a:ea typeface="+mn-ea"/>
                          <a:cs typeface="+mn-cs"/>
                        </a:rPr>
                        <a:t>The English scheme allows for all Dry Recyclables to be collected together so will make the waste segregation easier than has been implemented in Wales. (N.B. Exemption still needs to be passed by DEFRA and does depend on how a business’ waste management provider  chooses to collect). DMR and food waste to be must collected from March 2025. Waste bins needed front of house.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buNone/>
                      </a:pPr>
                      <a:r>
                        <a:rPr lang="en-GB" sz="1050" kern="1200" dirty="0">
                          <a:solidFill>
                            <a:schemeClr val="dk1"/>
                          </a:solidFill>
                          <a:latin typeface="Flame Sans"/>
                          <a:ea typeface="+mn-ea"/>
                          <a:cs typeface="+mn-cs"/>
                        </a:rPr>
                        <a:t>Y confirmed as “unlikely to change” by DEFRA. DMR and food waste to be collected from March 2025.</a:t>
                      </a:r>
                    </a:p>
                  </a:txBody>
                  <a:tcPr>
                    <a:lnL w="12700" cap="flat" cmpd="sng" algn="ctr">
                      <a:solidFill>
                        <a:schemeClr val="tx1"/>
                      </a:solidFill>
                      <a:prstDash val="solid"/>
                      <a:round/>
                      <a:headEnd type="none" w="med" len="med"/>
                      <a:tailEnd type="none" w="med" len="med"/>
                    </a:lnL>
                    <a:lnR w="0">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0">
                      <a:noFill/>
                    </a:lnTlToBr>
                    <a:lnBlToTr w="0">
                      <a:noFill/>
                    </a:lnBlToTr>
                    <a:noFill/>
                  </a:tcPr>
                </a:tc>
                <a:extLst>
                  <a:ext uri="{0D108BD9-81ED-4DB2-BD59-A6C34878D82A}">
                    <a16:rowId xmlns:a16="http://schemas.microsoft.com/office/drawing/2014/main" val="3414398978"/>
                  </a:ext>
                </a:extLst>
              </a:tr>
              <a:tr h="1065049">
                <a:tc>
                  <a:txBody>
                    <a:bodyPr/>
                    <a:lstStyle/>
                    <a:p>
                      <a:r>
                        <a:rPr lang="en-GB" sz="1050" dirty="0">
                          <a:latin typeface="Flame Sans"/>
                        </a:rPr>
                        <a:t>Extended Producer Responsibility</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050" dirty="0">
                          <a:latin typeface="Flame Sans"/>
                        </a:rPr>
                        <a:t>Oct ’25 </a:t>
                      </a:r>
                    </a:p>
                    <a:p>
                      <a:endParaRPr lang="en-GB" sz="1050" dirty="0">
                        <a:latin typeface="Flame Sans"/>
                      </a:endParaRPr>
                    </a:p>
                    <a:p>
                      <a:r>
                        <a:rPr lang="en-GB" sz="1050" dirty="0">
                          <a:latin typeface="Flame Sans"/>
                        </a:rPr>
                        <a:t>(data collection already in place)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050" kern="1200" dirty="0">
                          <a:solidFill>
                            <a:schemeClr val="dk1"/>
                          </a:solidFill>
                          <a:latin typeface="Flame Sans"/>
                          <a:ea typeface="+mn-ea"/>
                          <a:cs typeface="+mn-cs"/>
                        </a:rPr>
                        <a:t>EPR is due to start in October 2025, with annual disposal costs payable by producers from financial year 2025 to 2026.  Drink containers made of PET plastic, aluminium, and steel will be excluded from disposal cost fees and labelling obligations under EPR. Large organisations need to submit data every 6 months </a:t>
                      </a:r>
                    </a:p>
                    <a:p>
                      <a:endParaRPr lang="en-GB" sz="1050" kern="1200" dirty="0">
                        <a:solidFill>
                          <a:schemeClr val="dk1"/>
                        </a:solidFill>
                        <a:latin typeface="Flame Sans"/>
                        <a:ea typeface="+mn-ea"/>
                        <a:cs typeface="+mn-cs"/>
                      </a:endParaRPr>
                    </a:p>
                    <a:p>
                      <a:r>
                        <a:rPr lang="en-GB" sz="1050" kern="1200" dirty="0">
                          <a:solidFill>
                            <a:schemeClr val="dk1"/>
                          </a:solidFill>
                          <a:latin typeface="Flame Sans"/>
                          <a:ea typeface="+mn-ea"/>
                          <a:cs typeface="+mn-cs"/>
                        </a:rPr>
                        <a:t>Projected costs are roughly x7-8 what we are currently paying for packaging compliance. Illustrative base fees have been released Aug 2024, the next iteration is in September and then payments to Local Authorities they will be confirmed November. Base fees will be coming April 2025 once they have all the data.</a:t>
                      </a:r>
                    </a:p>
                    <a:p>
                      <a:endParaRPr lang="en-GB" sz="1050" kern="1200" dirty="0">
                        <a:solidFill>
                          <a:schemeClr val="dk1"/>
                        </a:solidFill>
                        <a:latin typeface="Flame Sans"/>
                        <a:ea typeface="+mn-ea"/>
                        <a:cs typeface="+mn-cs"/>
                      </a:endParaRPr>
                    </a:p>
                    <a:p>
                      <a:r>
                        <a:rPr lang="en-GB" sz="1050" kern="1200" dirty="0">
                          <a:solidFill>
                            <a:schemeClr val="dk1"/>
                          </a:solidFill>
                          <a:latin typeface="Flame Sans"/>
                          <a:ea typeface="+mn-ea"/>
                          <a:cs typeface="+mn-cs"/>
                        </a:rPr>
                        <a:t>Modulated fees are expected to come in Y2 of the regulation and DEFRA is working on a recyclability Assessment Methodology (RAM) which feeds into this.</a:t>
                      </a:r>
                      <a:endParaRPr lang="en-GB" sz="1050" kern="1200" dirty="0">
                        <a:solidFill>
                          <a:schemeClr val="tx1"/>
                        </a:solidFill>
                        <a:latin typeface="Flame Sans"/>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buNone/>
                      </a:pPr>
                      <a:r>
                        <a:rPr lang="en-GB" sz="1050" kern="1200" dirty="0">
                          <a:solidFill>
                            <a:schemeClr val="dk1"/>
                          </a:solidFill>
                          <a:latin typeface="Flame Sans"/>
                          <a:ea typeface="+mn-ea"/>
                          <a:cs typeface="+mn-cs"/>
                        </a:rPr>
                        <a:t>Y going ahead, with invoices October 2025. </a:t>
                      </a:r>
                    </a:p>
                  </a:txBody>
                  <a:tcPr>
                    <a:lnL w="12700" cap="flat" cmpd="sng" algn="ctr">
                      <a:solidFill>
                        <a:schemeClr val="tx1"/>
                      </a:solidFill>
                      <a:prstDash val="solid"/>
                      <a:round/>
                      <a:headEnd type="none" w="med" len="med"/>
                      <a:tailEnd type="none" w="med" len="med"/>
                    </a:lnL>
                    <a:lnR w="0">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0">
                      <a:noFill/>
                    </a:lnTlToBr>
                    <a:lnBlToTr w="0">
                      <a:noFill/>
                    </a:lnBlToTr>
                    <a:noFill/>
                  </a:tcPr>
                </a:tc>
                <a:extLst>
                  <a:ext uri="{0D108BD9-81ED-4DB2-BD59-A6C34878D82A}">
                    <a16:rowId xmlns:a16="http://schemas.microsoft.com/office/drawing/2014/main" val="686419575"/>
                  </a:ext>
                </a:extLst>
              </a:tr>
              <a:tr h="1065049">
                <a:tc>
                  <a:txBody>
                    <a:bodyPr/>
                    <a:lstStyle/>
                    <a:p>
                      <a:r>
                        <a:rPr lang="en-GB" sz="1050" dirty="0">
                          <a:latin typeface="Flame Sans"/>
                        </a:rPr>
                        <a:t>Deposit Return Scheme</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050" dirty="0">
                          <a:latin typeface="Flame Sans"/>
                        </a:rPr>
                        <a:t>Oct ’27</a:t>
                      </a:r>
                    </a:p>
                    <a:p>
                      <a:endParaRPr lang="en-GB" sz="1050" dirty="0">
                        <a:latin typeface="Flame Sans"/>
                      </a:endParaRPr>
                    </a:p>
                    <a:p>
                      <a:r>
                        <a:rPr lang="en-GB" sz="1050" dirty="0">
                          <a:latin typeface="Flame Sans"/>
                        </a:rPr>
                        <a:t>All 4 UK nations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050" dirty="0">
                          <a:latin typeface="Flame Sans"/>
                        </a:rPr>
                        <a:t>DRS places a deposit on drinks containers made of PET, steel, and aluminium. This will be a 10-20p deposit on every drink sold. Each retailer will need to provide a return point for customers to collect their deposit. The retailer then returns the container to the scheme administrator who refunds the deposit to the retailer. The position on glass containers is TBD. (Currently Wales glass is included). </a:t>
                      </a:r>
                    </a:p>
                    <a:p>
                      <a:endParaRPr lang="en-GB" sz="1050" dirty="0">
                        <a:latin typeface="Flame Sans"/>
                      </a:endParaRPr>
                    </a:p>
                    <a:p>
                      <a:r>
                        <a:rPr lang="en-GB" sz="1050" dirty="0">
                          <a:latin typeface="Flame Sans"/>
                        </a:rPr>
                        <a:t>Operators only be required to take back products we have sold. (New collection system will be in place by Privately Run DMO)</a:t>
                      </a:r>
                    </a:p>
                    <a:p>
                      <a:endParaRPr lang="en-GB" sz="1050" dirty="0">
                        <a:latin typeface="Flame Sans"/>
                      </a:endParaRPr>
                    </a:p>
                    <a:p>
                      <a:r>
                        <a:rPr lang="en-GB" sz="1050" dirty="0">
                          <a:latin typeface="Flame Sans"/>
                        </a:rPr>
                        <a:t>Where drinks are consumed on the premises, drinks can only be bought from a registered producer and the company must pay for the deposits on each drink.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buNone/>
                      </a:pPr>
                      <a:r>
                        <a:rPr lang="en-GB" sz="1050" kern="1200" dirty="0">
                          <a:solidFill>
                            <a:schemeClr val="dk1"/>
                          </a:solidFill>
                          <a:latin typeface="Flame Sans"/>
                          <a:ea typeface="+mn-ea"/>
                          <a:cs typeface="+mn-cs"/>
                        </a:rPr>
                        <a:t>Y – regulations due to be in place in Jan/Feb 2025. Still going live Oct 2027</a:t>
                      </a:r>
                    </a:p>
                  </a:txBody>
                  <a:tcPr>
                    <a:lnL w="12700" cap="flat" cmpd="sng" algn="ctr">
                      <a:solidFill>
                        <a:schemeClr val="tx1"/>
                      </a:solidFill>
                      <a:prstDash val="solid"/>
                      <a:round/>
                      <a:headEnd type="none" w="med" len="med"/>
                      <a:tailEnd type="none" w="med" len="med"/>
                    </a:lnL>
                    <a:lnR w="0">
                      <a:noFill/>
                    </a:lnR>
                    <a:lnT w="12700" cap="flat" cmpd="sng" algn="ctr">
                      <a:solidFill>
                        <a:schemeClr val="tx1"/>
                      </a:solidFill>
                      <a:prstDash val="solid"/>
                      <a:round/>
                      <a:headEnd type="none" w="med" len="med"/>
                      <a:tailEnd type="none" w="med" len="med"/>
                    </a:lnT>
                    <a:lnB w="12700">
                      <a:solidFill>
                        <a:schemeClr val="tx1"/>
                      </a:solidFill>
                    </a:lnB>
                    <a:lnTlToBr w="0">
                      <a:noFill/>
                    </a:lnTlToBr>
                    <a:lnBlToTr w="0">
                      <a:noFill/>
                    </a:lnBlToTr>
                    <a:noFill/>
                  </a:tcPr>
                </a:tc>
                <a:extLst>
                  <a:ext uri="{0D108BD9-81ED-4DB2-BD59-A6C34878D82A}">
                    <a16:rowId xmlns:a16="http://schemas.microsoft.com/office/drawing/2014/main" val="4010711868"/>
                  </a:ext>
                </a:extLst>
              </a:tr>
            </a:tbl>
          </a:graphicData>
        </a:graphic>
      </p:graphicFrame>
      <p:sp>
        <p:nvSpPr>
          <p:cNvPr id="5" name="TextBox 4">
            <a:extLst>
              <a:ext uri="{FF2B5EF4-FFF2-40B4-BE49-F238E27FC236}">
                <a16:creationId xmlns:a16="http://schemas.microsoft.com/office/drawing/2014/main" id="{6A457B44-3F43-1EF5-39A2-F9E154E1359B}"/>
              </a:ext>
            </a:extLst>
          </p:cNvPr>
          <p:cNvSpPr txBox="1"/>
          <p:nvPr/>
        </p:nvSpPr>
        <p:spPr>
          <a:xfrm>
            <a:off x="121920" y="41096"/>
            <a:ext cx="5210706" cy="369332"/>
          </a:xfrm>
          <a:prstGeom prst="rect">
            <a:avLst/>
          </a:prstGeom>
          <a:noFill/>
        </p:spPr>
        <p:txBody>
          <a:bodyPr wrap="square" rtlCol="0">
            <a:spAutoFit/>
          </a:bodyPr>
          <a:lstStyle/>
          <a:p>
            <a:r>
              <a:rPr lang="en-GB" dirty="0">
                <a:latin typeface="Flame" panose="02030503040203040104" pitchFamily="18" charset="0"/>
              </a:rPr>
              <a:t>Legislation Tracker 2024 – Packaging and Waste</a:t>
            </a:r>
          </a:p>
        </p:txBody>
      </p:sp>
    </p:spTree>
    <p:extLst>
      <p:ext uri="{BB962C8B-B14F-4D97-AF65-F5344CB8AC3E}">
        <p14:creationId xmlns:p14="http://schemas.microsoft.com/office/powerpoint/2010/main" val="2856776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10DA5ECB-6442-23F1-DB58-1C0E02422DA1}"/>
              </a:ext>
            </a:extLst>
          </p:cNvPr>
          <p:cNvGraphicFramePr>
            <a:graphicFrameLocks noGrp="1"/>
          </p:cNvGraphicFramePr>
          <p:nvPr>
            <p:extLst>
              <p:ext uri="{D42A27DB-BD31-4B8C-83A1-F6EECF244321}">
                <p14:modId xmlns:p14="http://schemas.microsoft.com/office/powerpoint/2010/main" val="1195499097"/>
              </p:ext>
            </p:extLst>
          </p:nvPr>
        </p:nvGraphicFramePr>
        <p:xfrm>
          <a:off x="335726" y="539864"/>
          <a:ext cx="8817511" cy="5650538"/>
        </p:xfrm>
        <a:graphic>
          <a:graphicData uri="http://schemas.openxmlformats.org/drawingml/2006/table">
            <a:tbl>
              <a:tblPr firstRow="1" bandRow="1">
                <a:tableStyleId>{0660B408-B3CF-4A94-85FC-2B1E0A45F4A2}</a:tableStyleId>
              </a:tblPr>
              <a:tblGrid>
                <a:gridCol w="1334948">
                  <a:extLst>
                    <a:ext uri="{9D8B030D-6E8A-4147-A177-3AD203B41FA5}">
                      <a16:colId xmlns:a16="http://schemas.microsoft.com/office/drawing/2014/main" val="3751725666"/>
                    </a:ext>
                  </a:extLst>
                </a:gridCol>
                <a:gridCol w="1014337">
                  <a:extLst>
                    <a:ext uri="{9D8B030D-6E8A-4147-A177-3AD203B41FA5}">
                      <a16:colId xmlns:a16="http://schemas.microsoft.com/office/drawing/2014/main" val="1175377543"/>
                    </a:ext>
                  </a:extLst>
                </a:gridCol>
                <a:gridCol w="5026494">
                  <a:extLst>
                    <a:ext uri="{9D8B030D-6E8A-4147-A177-3AD203B41FA5}">
                      <a16:colId xmlns:a16="http://schemas.microsoft.com/office/drawing/2014/main" val="1728037260"/>
                    </a:ext>
                  </a:extLst>
                </a:gridCol>
                <a:gridCol w="1441732">
                  <a:extLst>
                    <a:ext uri="{9D8B030D-6E8A-4147-A177-3AD203B41FA5}">
                      <a16:colId xmlns:a16="http://schemas.microsoft.com/office/drawing/2014/main" val="3205618780"/>
                    </a:ext>
                  </a:extLst>
                </a:gridCol>
              </a:tblGrid>
              <a:tr h="213010">
                <a:tc>
                  <a:txBody>
                    <a:bodyPr/>
                    <a:lstStyle/>
                    <a:p>
                      <a:r>
                        <a:rPr lang="en-GB" sz="1200" dirty="0">
                          <a:latin typeface="Flame Sans"/>
                        </a:rPr>
                        <a:t>What?</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en-GB" sz="1200" dirty="0">
                          <a:latin typeface="Flame Sans"/>
                        </a:rPr>
                        <a:t>When?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en-GB" sz="1200" dirty="0">
                          <a:latin typeface="Flame Sans"/>
                        </a:rPr>
                        <a:t>Next Steps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lvl="0">
                        <a:buNone/>
                      </a:pPr>
                      <a:r>
                        <a:rPr lang="en-GB" sz="1200" dirty="0">
                          <a:latin typeface="Flame Sans"/>
                        </a:rPr>
                        <a:t>Confirmed (Y/N)</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56803019"/>
                  </a:ext>
                </a:extLst>
              </a:tr>
              <a:tr h="1272583">
                <a:tc>
                  <a:txBody>
                    <a:bodyPr/>
                    <a:lstStyle/>
                    <a:p>
                      <a:r>
                        <a:rPr lang="en-GB" sz="1050" dirty="0">
                          <a:latin typeface="Flame Sans"/>
                        </a:rPr>
                        <a:t>Mandatory Cup Take Back</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050" dirty="0">
                          <a:latin typeface="Flame Sans"/>
                        </a:rPr>
                        <a:t>2025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en-GB" sz="1050" kern="1200" dirty="0">
                          <a:solidFill>
                            <a:schemeClr val="dk1"/>
                          </a:solidFill>
                          <a:latin typeface="Flame Sans"/>
                          <a:ea typeface="+mn-ea"/>
                          <a:cs typeface="+mn-cs"/>
                        </a:rPr>
                        <a:t>Will require all BKUK supply consumers with beverages in fibre-based composite cups filled at the point of sale, to provide a visible bin at the premises for the collection of recyclable cups.</a:t>
                      </a:r>
                    </a:p>
                    <a:p>
                      <a:pPr marL="0" algn="l" defTabSz="914400" rtl="0" eaLnBrk="1" latinLnBrk="0" hangingPunct="1"/>
                      <a:r>
                        <a:rPr lang="en-GB" sz="1050" kern="1200" dirty="0">
                          <a:solidFill>
                            <a:schemeClr val="dk1"/>
                          </a:solidFill>
                          <a:latin typeface="Flame Sans"/>
                          <a:ea typeface="+mn-ea"/>
                          <a:cs typeface="+mn-cs"/>
                        </a:rPr>
                        <a:t>DEFRA yet to confirm details on process and/or associated charges</a:t>
                      </a:r>
                    </a:p>
                    <a:p>
                      <a:pPr marL="0" algn="l" defTabSz="914400" rtl="0" eaLnBrk="1" latinLnBrk="0" hangingPunct="1"/>
                      <a:r>
                        <a:rPr lang="en-GB" sz="1050" kern="1200" dirty="0">
                          <a:solidFill>
                            <a:schemeClr val="dk1"/>
                          </a:solidFill>
                          <a:latin typeface="Flame Sans"/>
                          <a:ea typeface="+mn-ea"/>
                          <a:cs typeface="+mn-cs"/>
                        </a:rPr>
                        <a:t>(Not confirmed but when it is you will need a separate cup collection on site and be prepared to report your cups placed on market) </a:t>
                      </a:r>
                    </a:p>
                    <a:p>
                      <a:pPr marL="0" algn="l" defTabSz="914400" rtl="0" eaLnBrk="1" latinLnBrk="0" hangingPunct="1"/>
                      <a:endParaRPr lang="en-GB" sz="1050" kern="1200" dirty="0">
                        <a:solidFill>
                          <a:schemeClr val="dk1"/>
                        </a:solidFill>
                        <a:latin typeface="Flame Sans" panose="020B0503030201040103" pitchFamily="34" charset="0"/>
                        <a:ea typeface="+mn-ea"/>
                        <a:cs typeface="+mn-cs"/>
                      </a:endParaRPr>
                    </a:p>
                    <a:p>
                      <a:pPr marL="0" algn="l" defTabSz="914400" rtl="0" eaLnBrk="1" latinLnBrk="0" hangingPunct="1"/>
                      <a:r>
                        <a:rPr lang="en-GB" sz="1050" kern="1200" dirty="0">
                          <a:solidFill>
                            <a:schemeClr val="dk1"/>
                          </a:solidFill>
                          <a:latin typeface="Flame Sans"/>
                          <a:ea typeface="+mn-ea"/>
                          <a:cs typeface="+mn-cs"/>
                        </a:rPr>
                        <a:t>Further detail </a:t>
                      </a:r>
                      <a:r>
                        <a:rPr lang="en-GB" sz="1050" kern="1200" dirty="0">
                          <a:solidFill>
                            <a:schemeClr val="dk1"/>
                          </a:solidFill>
                          <a:latin typeface="Flame Sans"/>
                          <a:ea typeface="+mn-ea"/>
                          <a:cs typeface="+mn-cs"/>
                          <a:hlinkClick r:id="rId2"/>
                        </a:rPr>
                        <a:t>here</a:t>
                      </a:r>
                      <a:endParaRPr lang="en-GB" sz="1050" kern="1200" dirty="0">
                        <a:solidFill>
                          <a:schemeClr val="dk1"/>
                        </a:solidFill>
                        <a:latin typeface="Flame Sans"/>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buNone/>
                      </a:pPr>
                      <a:r>
                        <a:rPr lang="en-GB" sz="1050" kern="1200" dirty="0">
                          <a:solidFill>
                            <a:schemeClr val="dk1"/>
                          </a:solidFill>
                          <a:latin typeface="Flame Sans"/>
                          <a:ea typeface="+mn-ea"/>
                          <a:cs typeface="+mn-cs"/>
                        </a:rPr>
                        <a:t>N – Not confirmed by DEFRA</a:t>
                      </a:r>
                    </a:p>
                  </a:txBody>
                  <a:tcPr>
                    <a:lnL w="12700" cap="flat" cmpd="sng" algn="ctr">
                      <a:solidFill>
                        <a:schemeClr val="tx1"/>
                      </a:solidFill>
                      <a:prstDash val="solid"/>
                      <a:round/>
                      <a:headEnd type="none" w="med" len="med"/>
                      <a:tailEnd type="none" w="med" len="med"/>
                    </a:lnL>
                    <a:lnR w="0">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0">
                      <a:noFill/>
                    </a:lnTlToBr>
                    <a:lnBlToTr w="0">
                      <a:noFill/>
                    </a:lnBlToTr>
                    <a:noFill/>
                  </a:tcPr>
                </a:tc>
                <a:extLst>
                  <a:ext uri="{0D108BD9-81ED-4DB2-BD59-A6C34878D82A}">
                    <a16:rowId xmlns:a16="http://schemas.microsoft.com/office/drawing/2014/main" val="2002824887"/>
                  </a:ext>
                </a:extLst>
              </a:tr>
              <a:tr h="1065049">
                <a:tc>
                  <a:txBody>
                    <a:bodyPr/>
                    <a:lstStyle/>
                    <a:p>
                      <a:r>
                        <a:rPr lang="en-GB" sz="1050" dirty="0">
                          <a:latin typeface="Flame Sans"/>
                        </a:rPr>
                        <a:t>PROPOSED</a:t>
                      </a:r>
                    </a:p>
                    <a:p>
                      <a:r>
                        <a:rPr lang="en-GB" sz="1050" dirty="0">
                          <a:latin typeface="Flame Sans"/>
                        </a:rPr>
                        <a:t>Scottish  and Northern Irish Cup Levy</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050" dirty="0">
                          <a:latin typeface="Flame Sans"/>
                        </a:rPr>
                        <a:t>2025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050" u="sng" kern="1200" dirty="0">
                          <a:solidFill>
                            <a:schemeClr val="dk1"/>
                          </a:solidFill>
                          <a:latin typeface="Flame Sans"/>
                          <a:ea typeface="+mn-ea"/>
                          <a:cs typeface="+mn-cs"/>
                        </a:rPr>
                        <a:t>Scotland:</a:t>
                      </a:r>
                    </a:p>
                    <a:p>
                      <a:r>
                        <a:rPr lang="en-GB" sz="1050" kern="1200" dirty="0">
                          <a:solidFill>
                            <a:schemeClr val="dk1"/>
                          </a:solidFill>
                          <a:latin typeface="Flame Sans"/>
                          <a:ea typeface="+mn-ea"/>
                          <a:cs typeface="+mn-cs"/>
                        </a:rPr>
                        <a:t>A minimum of £0.25 charge on any single-use beverage cup (inc. biodegradable and plant based) to be implemented by the end of 2025 as part of Circular Economy Bill.  The Scottish government started a </a:t>
                      </a:r>
                      <a:r>
                        <a:rPr lang="en-GB" sz="1200" dirty="0">
                          <a:hlinkClick r:id="rId3"/>
                        </a:rPr>
                        <a:t>consultation</a:t>
                      </a:r>
                      <a:r>
                        <a:rPr lang="en-GB" sz="1050" kern="1200" dirty="0">
                          <a:solidFill>
                            <a:schemeClr val="dk1"/>
                          </a:solidFill>
                          <a:latin typeface="Flame Sans"/>
                          <a:ea typeface="+mn-ea"/>
                          <a:cs typeface="+mn-cs"/>
                        </a:rPr>
                        <a:t> on this in August 2024. This is set to be completed November 2024</a:t>
                      </a:r>
                    </a:p>
                    <a:p>
                      <a:r>
                        <a:rPr lang="en-GB" sz="1050" kern="1200" dirty="0">
                          <a:solidFill>
                            <a:schemeClr val="dk1"/>
                          </a:solidFill>
                          <a:latin typeface="Flame Sans"/>
                          <a:ea typeface="+mn-ea"/>
                          <a:cs typeface="+mn-cs"/>
                        </a:rPr>
                        <a:t>Further detail </a:t>
                      </a:r>
                      <a:r>
                        <a:rPr lang="en-GB" sz="1050" kern="1200" dirty="0">
                          <a:solidFill>
                            <a:schemeClr val="dk1"/>
                          </a:solidFill>
                          <a:latin typeface="Flame Sans"/>
                          <a:ea typeface="+mn-ea"/>
                          <a:cs typeface="+mn-cs"/>
                          <a:hlinkClick r:id="rId4"/>
                        </a:rPr>
                        <a:t>here</a:t>
                      </a:r>
                      <a:endParaRPr lang="en-GB" sz="1050" kern="1200" dirty="0">
                        <a:solidFill>
                          <a:schemeClr val="dk1"/>
                        </a:solidFill>
                        <a:latin typeface="Flame Sans"/>
                        <a:ea typeface="+mn-ea"/>
                        <a:cs typeface="+mn-cs"/>
                      </a:endParaRPr>
                    </a:p>
                    <a:p>
                      <a:endParaRPr lang="en-GB" sz="1050" kern="1200" dirty="0">
                        <a:solidFill>
                          <a:schemeClr val="dk1"/>
                        </a:solidFill>
                        <a:latin typeface="Flame Sans"/>
                        <a:ea typeface="+mn-ea"/>
                        <a:cs typeface="+mn-cs"/>
                      </a:endParaRPr>
                    </a:p>
                    <a:p>
                      <a:r>
                        <a:rPr lang="en-GB" sz="1050" u="sng" kern="1200" dirty="0">
                          <a:solidFill>
                            <a:schemeClr val="dk1"/>
                          </a:solidFill>
                          <a:latin typeface="Flame Sans"/>
                          <a:ea typeface="+mn-ea"/>
                          <a:cs typeface="+mn-cs"/>
                        </a:rPr>
                        <a:t>NI:</a:t>
                      </a:r>
                    </a:p>
                    <a:p>
                      <a:r>
                        <a:rPr lang="en-GB" sz="1050" u="none" kern="1200" dirty="0">
                          <a:solidFill>
                            <a:schemeClr val="dk1"/>
                          </a:solidFill>
                          <a:latin typeface="Flame Sans"/>
                          <a:ea typeface="+mn-ea"/>
                          <a:cs typeface="+mn-cs"/>
                        </a:rPr>
                        <a:t>There had been discussions around a similar levy in Northern Ireland (one already exists in the ROI). However there haven’t been any movements on this since 2023.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buNone/>
                      </a:pPr>
                      <a:r>
                        <a:rPr lang="en-GB" sz="1050" kern="1200" dirty="0">
                          <a:solidFill>
                            <a:schemeClr val="dk1"/>
                          </a:solidFill>
                          <a:latin typeface="Flame Sans"/>
                          <a:ea typeface="+mn-ea"/>
                          <a:cs typeface="+mn-cs"/>
                        </a:rPr>
                        <a:t>N – but we await results of consultation (some media outlets reporting it will go live)</a:t>
                      </a:r>
                    </a:p>
                  </a:txBody>
                  <a:tcPr>
                    <a:lnL w="12700" cap="flat" cmpd="sng" algn="ctr">
                      <a:solidFill>
                        <a:schemeClr val="tx1"/>
                      </a:solidFill>
                      <a:prstDash val="solid"/>
                      <a:round/>
                      <a:headEnd type="none" w="med" len="med"/>
                      <a:tailEnd type="none" w="med" len="med"/>
                    </a:lnL>
                    <a:lnR w="0">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0">
                      <a:noFill/>
                    </a:lnTlToBr>
                    <a:lnBlToTr w="0">
                      <a:noFill/>
                    </a:lnBlToTr>
                    <a:noFill/>
                  </a:tcPr>
                </a:tc>
                <a:extLst>
                  <a:ext uri="{0D108BD9-81ED-4DB2-BD59-A6C34878D82A}">
                    <a16:rowId xmlns:a16="http://schemas.microsoft.com/office/drawing/2014/main" val="3414398978"/>
                  </a:ext>
                </a:extLst>
              </a:tr>
              <a:tr h="1065049">
                <a:tc>
                  <a:txBody>
                    <a:bodyPr/>
                    <a:lstStyle/>
                    <a:p>
                      <a:r>
                        <a:rPr lang="en-GB" sz="1050" dirty="0">
                          <a:latin typeface="Flame Sans"/>
                        </a:rPr>
                        <a:t>Mandatory Food Waste Reporting</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050" dirty="0">
                          <a:latin typeface="Flame Sans"/>
                        </a:rPr>
                        <a:t>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kern="1200" dirty="0">
                          <a:solidFill>
                            <a:schemeClr val="dk1"/>
                          </a:solidFill>
                          <a:latin typeface="Flame Sans"/>
                          <a:ea typeface="+mn-ea"/>
                          <a:cs typeface="+mn-cs"/>
                        </a:rPr>
                        <a:t>The UK Government has revealed it will be sticking with a voluntary approach to food waste reporting, though this could be looked at further by the Minister as there is currently a team focused on the food value chain. </a:t>
                      </a:r>
                      <a:endParaRPr lang="en-GB" sz="1050" kern="1200" dirty="0">
                        <a:solidFill>
                          <a:srgbClr val="FF0000"/>
                        </a:solidFill>
                        <a:latin typeface="Flame Sans"/>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buNone/>
                      </a:pPr>
                      <a:r>
                        <a:rPr lang="en-GB" sz="1050" kern="1200" dirty="0">
                          <a:solidFill>
                            <a:schemeClr val="dk1"/>
                          </a:solidFill>
                          <a:latin typeface="Flame Sans"/>
                          <a:ea typeface="+mn-ea"/>
                          <a:cs typeface="+mn-cs"/>
                        </a:rPr>
                        <a:t>N</a:t>
                      </a:r>
                    </a:p>
                  </a:txBody>
                  <a:tcPr>
                    <a:lnL w="12700" cap="flat" cmpd="sng" algn="ctr">
                      <a:solidFill>
                        <a:schemeClr val="tx1"/>
                      </a:solidFill>
                      <a:prstDash val="solid"/>
                      <a:round/>
                      <a:headEnd type="none" w="med" len="med"/>
                      <a:tailEnd type="none" w="med" len="med"/>
                    </a:lnL>
                    <a:lnR w="0">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0">
                      <a:noFill/>
                    </a:lnTlToBr>
                    <a:lnBlToTr w="0">
                      <a:noFill/>
                    </a:lnBlToTr>
                    <a:noFill/>
                  </a:tcPr>
                </a:tc>
                <a:extLst>
                  <a:ext uri="{0D108BD9-81ED-4DB2-BD59-A6C34878D82A}">
                    <a16:rowId xmlns:a16="http://schemas.microsoft.com/office/drawing/2014/main" val="3985413142"/>
                  </a:ext>
                </a:extLst>
              </a:tr>
              <a:tr h="1065049">
                <a:tc>
                  <a:txBody>
                    <a:bodyPr/>
                    <a:lstStyle/>
                    <a:p>
                      <a:pPr marL="0" algn="l" defTabSz="914400" rtl="0" eaLnBrk="1" latinLnBrk="0" hangingPunct="1"/>
                      <a:r>
                        <a:rPr lang="en-GB" sz="1050" kern="1200" dirty="0">
                          <a:solidFill>
                            <a:schemeClr val="dk1"/>
                          </a:solidFill>
                          <a:latin typeface="Flame Sans"/>
                          <a:ea typeface="+mn-ea"/>
                          <a:cs typeface="+mn-cs"/>
                        </a:rPr>
                        <a:t>Environmental Protection (Single-use Plastic Products) (Wales) Bill</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050" dirty="0">
                          <a:latin typeface="Flame Sans"/>
                        </a:rPr>
                        <a:t>2024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kern="1200" dirty="0">
                          <a:solidFill>
                            <a:schemeClr val="dk1"/>
                          </a:solidFill>
                          <a:latin typeface="Flame Sans"/>
                          <a:ea typeface="+mn-ea"/>
                          <a:cs typeface="+mn-cs"/>
                        </a:rPr>
                        <a:t>Ban on polystyrene lids for cups and food containers. BKUK currently compliant as the legislation doesn’t cover our products, but it will do in Spring 2026</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50" kern="1200" dirty="0">
                        <a:solidFill>
                          <a:schemeClr val="dk1"/>
                        </a:solidFill>
                        <a:latin typeface="Flame Sans" panose="020B0503030201040103"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50" kern="1200" dirty="0">
                          <a:solidFill>
                            <a:schemeClr val="dk1"/>
                          </a:solidFill>
                          <a:latin typeface="Flame Sans"/>
                          <a:ea typeface="+mn-ea"/>
                          <a:cs typeface="+mn-cs"/>
                        </a:rPr>
                        <a:t>Further detail </a:t>
                      </a:r>
                      <a:r>
                        <a:rPr lang="en-GB" sz="1050" kern="1200" dirty="0">
                          <a:solidFill>
                            <a:schemeClr val="dk1"/>
                          </a:solidFill>
                          <a:latin typeface="Flame Sans"/>
                          <a:ea typeface="+mn-ea"/>
                          <a:cs typeface="+mn-cs"/>
                          <a:hlinkClick r:id="rId5"/>
                        </a:rPr>
                        <a:t>here</a:t>
                      </a:r>
                      <a:endParaRPr lang="en-GB" sz="1050" kern="1200" dirty="0">
                        <a:solidFill>
                          <a:schemeClr val="dk1"/>
                        </a:solidFill>
                        <a:latin typeface="Flame Sans"/>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buNone/>
                      </a:pPr>
                      <a:r>
                        <a:rPr lang="en-GB" sz="1050" kern="1200" dirty="0">
                          <a:solidFill>
                            <a:schemeClr val="dk1"/>
                          </a:solidFill>
                          <a:latin typeface="Flame Sans"/>
                          <a:ea typeface="+mn-ea"/>
                          <a:cs typeface="+mn-cs"/>
                        </a:rPr>
                        <a:t>N- phase 2 is due in 2026 but there haven't yet been announcements</a:t>
                      </a:r>
                    </a:p>
                  </a:txBody>
                  <a:tcPr>
                    <a:lnL w="12700" cap="flat" cmpd="sng" algn="ctr">
                      <a:solidFill>
                        <a:schemeClr val="tx1"/>
                      </a:solidFill>
                      <a:prstDash val="solid"/>
                      <a:round/>
                      <a:headEnd type="none" w="med" len="med"/>
                      <a:tailEnd type="none" w="med" len="med"/>
                    </a:lnL>
                    <a:lnR w="0">
                      <a:noFill/>
                    </a:lnR>
                    <a:lnT w="12700" cap="flat" cmpd="sng" algn="ctr">
                      <a:solidFill>
                        <a:schemeClr val="tx1"/>
                      </a:solidFill>
                      <a:prstDash val="solid"/>
                      <a:round/>
                      <a:headEnd type="none" w="med" len="med"/>
                      <a:tailEnd type="none" w="med" len="med"/>
                    </a:lnT>
                    <a:lnB w="12700">
                      <a:solidFill>
                        <a:schemeClr val="tx1"/>
                      </a:solidFill>
                    </a:lnB>
                    <a:lnTlToBr w="0">
                      <a:noFill/>
                    </a:lnTlToBr>
                    <a:lnBlToTr w="0">
                      <a:noFill/>
                    </a:lnBlToTr>
                    <a:noFill/>
                  </a:tcPr>
                </a:tc>
                <a:extLst>
                  <a:ext uri="{0D108BD9-81ED-4DB2-BD59-A6C34878D82A}">
                    <a16:rowId xmlns:a16="http://schemas.microsoft.com/office/drawing/2014/main" val="3095862342"/>
                  </a:ext>
                </a:extLst>
              </a:tr>
            </a:tbl>
          </a:graphicData>
        </a:graphic>
      </p:graphicFrame>
      <p:sp>
        <p:nvSpPr>
          <p:cNvPr id="5" name="TextBox 4">
            <a:extLst>
              <a:ext uri="{FF2B5EF4-FFF2-40B4-BE49-F238E27FC236}">
                <a16:creationId xmlns:a16="http://schemas.microsoft.com/office/drawing/2014/main" id="{6A457B44-3F43-1EF5-39A2-F9E154E1359B}"/>
              </a:ext>
            </a:extLst>
          </p:cNvPr>
          <p:cNvSpPr txBox="1"/>
          <p:nvPr/>
        </p:nvSpPr>
        <p:spPr>
          <a:xfrm>
            <a:off x="214049" y="133588"/>
            <a:ext cx="5210706" cy="369332"/>
          </a:xfrm>
          <a:prstGeom prst="rect">
            <a:avLst/>
          </a:prstGeom>
          <a:noFill/>
        </p:spPr>
        <p:txBody>
          <a:bodyPr wrap="square" rtlCol="0">
            <a:spAutoFit/>
          </a:bodyPr>
          <a:lstStyle/>
          <a:p>
            <a:r>
              <a:rPr lang="en-GB" dirty="0">
                <a:latin typeface="Flame" panose="02030503040203040104" pitchFamily="18" charset="0"/>
              </a:rPr>
              <a:t>Legislation Tracker 2024 – Packaging and Waste</a:t>
            </a:r>
          </a:p>
        </p:txBody>
      </p:sp>
    </p:spTree>
    <p:extLst>
      <p:ext uri="{BB962C8B-B14F-4D97-AF65-F5344CB8AC3E}">
        <p14:creationId xmlns:p14="http://schemas.microsoft.com/office/powerpoint/2010/main" val="937093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10DA5ECB-6442-23F1-DB58-1C0E02422DA1}"/>
              </a:ext>
            </a:extLst>
          </p:cNvPr>
          <p:cNvGraphicFramePr>
            <a:graphicFrameLocks noGrp="1"/>
          </p:cNvGraphicFramePr>
          <p:nvPr>
            <p:extLst>
              <p:ext uri="{D42A27DB-BD31-4B8C-83A1-F6EECF244321}">
                <p14:modId xmlns:p14="http://schemas.microsoft.com/office/powerpoint/2010/main" val="3281124088"/>
              </p:ext>
            </p:extLst>
          </p:nvPr>
        </p:nvGraphicFramePr>
        <p:xfrm>
          <a:off x="335724" y="544918"/>
          <a:ext cx="9374957" cy="5090203"/>
        </p:xfrm>
        <a:graphic>
          <a:graphicData uri="http://schemas.openxmlformats.org/drawingml/2006/table">
            <a:tbl>
              <a:tblPr firstRow="1" bandRow="1">
                <a:tableStyleId>{0660B408-B3CF-4A94-85FC-2B1E0A45F4A2}</a:tableStyleId>
              </a:tblPr>
              <a:tblGrid>
                <a:gridCol w="1348894">
                  <a:extLst>
                    <a:ext uri="{9D8B030D-6E8A-4147-A177-3AD203B41FA5}">
                      <a16:colId xmlns:a16="http://schemas.microsoft.com/office/drawing/2014/main" val="3751725666"/>
                    </a:ext>
                  </a:extLst>
                </a:gridCol>
                <a:gridCol w="764270">
                  <a:extLst>
                    <a:ext uri="{9D8B030D-6E8A-4147-A177-3AD203B41FA5}">
                      <a16:colId xmlns:a16="http://schemas.microsoft.com/office/drawing/2014/main" val="1175377543"/>
                    </a:ext>
                  </a:extLst>
                </a:gridCol>
                <a:gridCol w="5375753">
                  <a:extLst>
                    <a:ext uri="{9D8B030D-6E8A-4147-A177-3AD203B41FA5}">
                      <a16:colId xmlns:a16="http://schemas.microsoft.com/office/drawing/2014/main" val="1728037260"/>
                    </a:ext>
                  </a:extLst>
                </a:gridCol>
                <a:gridCol w="1886040">
                  <a:extLst>
                    <a:ext uri="{9D8B030D-6E8A-4147-A177-3AD203B41FA5}">
                      <a16:colId xmlns:a16="http://schemas.microsoft.com/office/drawing/2014/main" val="329201084"/>
                    </a:ext>
                  </a:extLst>
                </a:gridCol>
              </a:tblGrid>
              <a:tr h="213010">
                <a:tc>
                  <a:txBody>
                    <a:bodyPr/>
                    <a:lstStyle/>
                    <a:p>
                      <a:r>
                        <a:rPr lang="en-GB" sz="1200" dirty="0">
                          <a:latin typeface="Flame Sans"/>
                        </a:rPr>
                        <a:t>What?</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en-GB" sz="1200" dirty="0">
                          <a:latin typeface="Flame Sans"/>
                        </a:rPr>
                        <a:t>When?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en-GB" sz="1200" dirty="0">
                          <a:latin typeface="Flame Sans"/>
                        </a:rPr>
                        <a:t>Next Steps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lvl="0">
                        <a:buNone/>
                      </a:pPr>
                      <a:r>
                        <a:rPr lang="en-GB" sz="1200" dirty="0">
                          <a:latin typeface="Flame Sans"/>
                        </a:rPr>
                        <a:t>Confirmed (Y/N)</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56803019"/>
                  </a:ext>
                </a:extLst>
              </a:tr>
              <a:tr h="1272583">
                <a:tc>
                  <a:txBody>
                    <a:bodyPr/>
                    <a:lstStyle/>
                    <a:p>
                      <a:pPr marL="0" marR="0" lvl="0" indent="0" algn="l" rtl="0" eaLnBrk="1" fontAlgn="auto" latinLnBrk="0" hangingPunct="1">
                        <a:lnSpc>
                          <a:spcPct val="100000"/>
                        </a:lnSpc>
                        <a:spcBef>
                          <a:spcPts val="0"/>
                        </a:spcBef>
                        <a:spcAft>
                          <a:spcPts val="0"/>
                        </a:spcAft>
                        <a:buClrTx/>
                        <a:buSzTx/>
                        <a:buFontTx/>
                        <a:buNone/>
                      </a:pPr>
                      <a:r>
                        <a:rPr lang="en-GB" sz="1050" kern="1200" dirty="0">
                          <a:solidFill>
                            <a:schemeClr val="dk1"/>
                          </a:solidFill>
                          <a:latin typeface="Flame Sans" panose="020B0503030201040103" pitchFamily="34" charset="0"/>
                          <a:ea typeface="+mn-ea"/>
                          <a:cs typeface="+mn-cs"/>
                        </a:rPr>
                        <a:t>UK REACH on PFA (Poly- and perfluoroalkyl substances)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kern="1200" dirty="0">
                          <a:solidFill>
                            <a:schemeClr val="dk1"/>
                          </a:solidFill>
                          <a:latin typeface="Flame Sans" panose="020B0503030201040103" pitchFamily="34" charset="0"/>
                          <a:ea typeface="+mn-ea"/>
                          <a:cs typeface="+mn-cs"/>
                        </a:rPr>
                        <a:t>October 2027 (unless we were already required to EU)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kern="1200" dirty="0">
                          <a:solidFill>
                            <a:schemeClr val="dk1"/>
                          </a:solidFill>
                          <a:latin typeface="Flame Sans" panose="020B0503030201040103" pitchFamily="34" charset="0"/>
                          <a:ea typeface="+mn-ea"/>
                          <a:cs typeface="+mn-cs"/>
                        </a:rPr>
                        <a:t>PFAS are a group of over 10,000 industrial chemicals, used in a wide array of products and processes, that now pollute air, soil and water worldwide. Mounting evidence of their adverse environmental and human health impacts has led to increased international scrutiny and regulatory action. Need to ensure that products are PFAS free.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50" kern="1200" dirty="0">
                        <a:solidFill>
                          <a:schemeClr val="dk1"/>
                        </a:solidFill>
                        <a:latin typeface="Flame Sans" panose="020B0503030201040103"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50" kern="1200" dirty="0">
                          <a:solidFill>
                            <a:schemeClr val="dk1"/>
                          </a:solidFill>
                          <a:latin typeface="Flame Sans" panose="020B0503030201040103" pitchFamily="34" charset="0"/>
                          <a:ea typeface="+mn-ea"/>
                          <a:cs typeface="+mn-cs"/>
                        </a:rPr>
                        <a:t>Companies that manufacture or import over 1 tonne have to comply by managing the risks, collecting, and submitting data on these substances.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50" kern="1200" dirty="0">
                        <a:solidFill>
                          <a:schemeClr val="dk1"/>
                        </a:solidFill>
                        <a:latin typeface="Flame Sans" panose="020B0503030201040103"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50" kern="1200" dirty="0">
                          <a:solidFill>
                            <a:schemeClr val="dk1"/>
                          </a:solidFill>
                          <a:latin typeface="Flame Sans" panose="020B0503030201040103" pitchFamily="34" charset="0"/>
                          <a:ea typeface="+mn-ea"/>
                          <a:cs typeface="+mn-cs"/>
                        </a:rPr>
                        <a:t>The EU have their own legislation (EU REACH)</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50" kern="1200" dirty="0">
                        <a:solidFill>
                          <a:schemeClr val="dk1"/>
                        </a:solidFill>
                        <a:latin typeface="Flame Sans" panose="020B0503030201040103" pitchFamily="34" charset="0"/>
                        <a:ea typeface="+mn-ea"/>
                        <a:cs typeface="+mn-cs"/>
                      </a:endParaRPr>
                    </a:p>
                    <a:p>
                      <a:pPr marL="0" marR="0" lvl="0" indent="0" algn="l" rtl="0" eaLnBrk="1" fontAlgn="auto" latinLnBrk="0" hangingPunct="1">
                        <a:lnSpc>
                          <a:spcPct val="100000"/>
                        </a:lnSpc>
                        <a:spcBef>
                          <a:spcPts val="0"/>
                        </a:spcBef>
                        <a:spcAft>
                          <a:spcPts val="0"/>
                        </a:spcAft>
                        <a:buClrTx/>
                        <a:buSzTx/>
                        <a:buFontTx/>
                        <a:buNone/>
                      </a:pPr>
                      <a:r>
                        <a:rPr lang="en-GB" sz="1050" kern="1200" dirty="0">
                          <a:solidFill>
                            <a:schemeClr val="dk1"/>
                          </a:solidFill>
                          <a:latin typeface="Flame Sans" panose="020B0503030201040103" pitchFamily="34" charset="0"/>
                          <a:ea typeface="+mn-ea"/>
                          <a:cs typeface="+mn-cs"/>
                        </a:rPr>
                        <a:t>Further detail </a:t>
                      </a:r>
                      <a:r>
                        <a:rPr lang="en-GB" sz="1050" kern="1200" dirty="0">
                          <a:solidFill>
                            <a:schemeClr val="accent1"/>
                          </a:solidFill>
                          <a:latin typeface="Flame Sans" panose="020B0503030201040103" pitchFamily="34" charset="0"/>
                          <a:ea typeface="+mn-ea"/>
                          <a:cs typeface="+mn-cs"/>
                          <a:hlinkClick r:id="rId2">
                            <a:extLst>
                              <a:ext uri="{A12FA001-AC4F-418D-AE19-62706E023703}">
                                <ahyp:hlinkClr xmlns:ahyp="http://schemas.microsoft.com/office/drawing/2018/hyperlinkcolor" val="tx"/>
                              </a:ext>
                            </a:extLst>
                          </a:hlinkClick>
                        </a:rPr>
                        <a:t>here</a:t>
                      </a:r>
                      <a:r>
                        <a:rPr lang="en-GB" sz="1050" kern="1200" dirty="0">
                          <a:solidFill>
                            <a:schemeClr val="accent1"/>
                          </a:solidFill>
                          <a:latin typeface="Flame Sans" panose="020B0503030201040103" pitchFamily="34" charset="0"/>
                          <a:ea typeface="+mn-ea"/>
                          <a:cs typeface="+mn-cs"/>
                        </a:rPr>
                        <a:t> </a:t>
                      </a:r>
                      <a:r>
                        <a:rPr lang="en-GB" sz="1050" kern="1200" dirty="0">
                          <a:solidFill>
                            <a:schemeClr val="tx1"/>
                          </a:solidFill>
                          <a:latin typeface="Flame Sans" panose="020B0503030201040103" pitchFamily="34" charset="0"/>
                          <a:ea typeface="+mn-ea"/>
                          <a:cs typeface="+mn-cs"/>
                        </a:rPr>
                        <a:t>and </a:t>
                      </a:r>
                      <a:r>
                        <a:rPr lang="en-GB" sz="1050" b="0" i="0" u="none" strike="noStrike" kern="1200" noProof="0" dirty="0">
                          <a:solidFill>
                            <a:schemeClr val="tx1"/>
                          </a:solidFill>
                          <a:latin typeface="Flame Sans" panose="020B0503030201040103" pitchFamily="34" charset="0"/>
                          <a:hlinkClick r:id="rId3"/>
                        </a:rPr>
                        <a:t>UK REACH: UK REACH Explained (hse.gov.uk)</a:t>
                      </a:r>
                      <a:r>
                        <a:rPr lang="en-GB" sz="1050" b="0" i="0" u="none" strike="noStrike" kern="1200" noProof="0" dirty="0">
                          <a:solidFill>
                            <a:schemeClr val="tx1"/>
                          </a:solidFill>
                          <a:latin typeface="Flame Sans" panose="020B0503030201040103" pitchFamily="34" charset="0"/>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buNone/>
                      </a:pPr>
                      <a:r>
                        <a:rPr lang="en-GB" sz="1050" kern="1200" dirty="0">
                          <a:solidFill>
                            <a:schemeClr val="dk1"/>
                          </a:solidFill>
                          <a:latin typeface="Flame Sans" panose="020B0503030201040103" pitchFamily="34" charset="0"/>
                          <a:ea typeface="+mn-ea"/>
                          <a:cs typeface="+mn-cs"/>
                        </a:rPr>
                        <a:t>N – but we need to confirm</a:t>
                      </a:r>
                    </a:p>
                  </a:txBody>
                  <a:tcPr>
                    <a:lnL w="12700" cap="flat" cmpd="sng" algn="ctr">
                      <a:solidFill>
                        <a:schemeClr val="tx1"/>
                      </a:solidFill>
                      <a:prstDash val="solid"/>
                      <a:round/>
                      <a:headEnd type="none" w="med" len="med"/>
                      <a:tailEnd type="none" w="med" len="med"/>
                    </a:lnL>
                    <a:lnR w="0">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0">
                      <a:noFill/>
                    </a:lnTlToBr>
                    <a:lnBlToTr w="0">
                      <a:noFill/>
                    </a:lnBlToTr>
                    <a:noFill/>
                  </a:tcPr>
                </a:tc>
                <a:extLst>
                  <a:ext uri="{0D108BD9-81ED-4DB2-BD59-A6C34878D82A}">
                    <a16:rowId xmlns:a16="http://schemas.microsoft.com/office/drawing/2014/main" val="4186604339"/>
                  </a:ext>
                </a:extLst>
              </a:tr>
              <a:tr h="1272583">
                <a:tc>
                  <a:txBody>
                    <a:bodyPr/>
                    <a:lstStyle/>
                    <a:p>
                      <a:r>
                        <a:rPr lang="en-GB" sz="1050" dirty="0">
                          <a:latin typeface="Flame Sans" panose="020B0503030201040103" pitchFamily="34" charset="0"/>
                        </a:rPr>
                        <a:t>UK Emissions Trading Scheme</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050" dirty="0">
                          <a:latin typeface="Flame Sans" panose="020B0503030201040103" pitchFamily="34" charset="0"/>
                        </a:rPr>
                        <a:t>2028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en-GB" sz="1050" kern="1200" dirty="0">
                          <a:solidFill>
                            <a:schemeClr val="dk1"/>
                          </a:solidFill>
                          <a:latin typeface="Flame Sans" panose="020B0503030201040103" pitchFamily="34" charset="0"/>
                          <a:ea typeface="+mn-ea"/>
                          <a:cs typeface="+mn-cs"/>
                        </a:rPr>
                        <a:t>Waste incineration will be included in UK ETS from 2028. Costs will apply to the fossil portion of waste – so you will be taxed on anything incinerated. No exemptions for any kind of waste</a:t>
                      </a:r>
                    </a:p>
                    <a:p>
                      <a:pPr marL="0" algn="l" defTabSz="914400" rtl="0" eaLnBrk="1" latinLnBrk="0" hangingPunct="1"/>
                      <a:endParaRPr lang="en-GB" sz="1050" kern="1200" dirty="0">
                        <a:solidFill>
                          <a:schemeClr val="tx1"/>
                        </a:solidFill>
                        <a:latin typeface="Flame Sans" panose="020B0503030201040103" pitchFamily="34" charset="0"/>
                        <a:ea typeface="+mn-ea"/>
                        <a:cs typeface="+mn-cs"/>
                      </a:endParaRPr>
                    </a:p>
                    <a:p>
                      <a:pPr marL="0" algn="l" defTabSz="914400" rtl="0" eaLnBrk="1" latinLnBrk="0" hangingPunct="1"/>
                      <a:r>
                        <a:rPr lang="en-GB" sz="1050" kern="1200" dirty="0">
                          <a:solidFill>
                            <a:schemeClr val="tx1"/>
                          </a:solidFill>
                          <a:latin typeface="Flame Sans" panose="020B0503030201040103" pitchFamily="34" charset="0"/>
                          <a:ea typeface="+mn-ea"/>
                          <a:cs typeface="+mn-cs"/>
                        </a:rPr>
                        <a:t>(Note: Landfill tax increase is due in April 25 by +22%. This will also affect gate fees for Transfer Stations and EFW. Landfill bans (e.g. on biodegradable waste) are also expected.</a:t>
                      </a:r>
                    </a:p>
                    <a:p>
                      <a:pPr marL="0" algn="l" defTabSz="914400" rtl="0" eaLnBrk="1" latinLnBrk="0" hangingPunct="1"/>
                      <a:endParaRPr lang="en-GB" sz="1050" kern="1200" dirty="0">
                        <a:solidFill>
                          <a:schemeClr val="dk1"/>
                        </a:solidFill>
                        <a:latin typeface="Flame Sans" panose="020B0503030201040103" pitchFamily="34" charset="0"/>
                        <a:ea typeface="+mn-ea"/>
                        <a:cs typeface="+mn-cs"/>
                      </a:endParaRPr>
                    </a:p>
                    <a:p>
                      <a:pPr marL="0" algn="l" defTabSz="914400" rtl="0" eaLnBrk="1" latinLnBrk="0" hangingPunct="1"/>
                      <a:r>
                        <a:rPr lang="en-GB" sz="1050" kern="1200" dirty="0">
                          <a:solidFill>
                            <a:schemeClr val="dk1"/>
                          </a:solidFill>
                          <a:latin typeface="Flame Sans" panose="020B0503030201040103" pitchFamily="34" charset="0"/>
                          <a:ea typeface="+mn-ea"/>
                          <a:cs typeface="+mn-cs"/>
                        </a:rPr>
                        <a:t>Further detail </a:t>
                      </a:r>
                      <a:r>
                        <a:rPr lang="en-GB" sz="1050" kern="1200" dirty="0">
                          <a:solidFill>
                            <a:schemeClr val="dk1"/>
                          </a:solidFill>
                          <a:latin typeface="Flame Sans" panose="020B0503030201040103" pitchFamily="34" charset="0"/>
                          <a:ea typeface="+mn-ea"/>
                          <a:cs typeface="+mn-cs"/>
                          <a:hlinkClick r:id="rId4"/>
                        </a:rPr>
                        <a:t>here</a:t>
                      </a:r>
                      <a:endParaRPr lang="en-GB" sz="1050" kern="1200" dirty="0">
                        <a:solidFill>
                          <a:schemeClr val="dk1"/>
                        </a:solidFill>
                        <a:latin typeface="Flame Sans" panose="020B0503030201040103"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buNone/>
                      </a:pPr>
                      <a:r>
                        <a:rPr lang="en-GB" sz="1050" kern="1200" dirty="0">
                          <a:solidFill>
                            <a:schemeClr val="dk1"/>
                          </a:solidFill>
                          <a:latin typeface="Flame Sans" panose="020B0503030201040103" pitchFamily="34" charset="0"/>
                          <a:ea typeface="+mn-ea"/>
                          <a:cs typeface="+mn-cs"/>
                        </a:rPr>
                        <a:t>N – updates expected 2026</a:t>
                      </a:r>
                    </a:p>
                  </a:txBody>
                  <a:tcPr>
                    <a:lnL w="12700" cap="flat" cmpd="sng" algn="ctr">
                      <a:solidFill>
                        <a:schemeClr val="tx1"/>
                      </a:solidFill>
                      <a:prstDash val="solid"/>
                      <a:round/>
                      <a:headEnd type="none" w="med" len="med"/>
                      <a:tailEnd type="none" w="med" len="med"/>
                    </a:lnL>
                    <a:lnR w="0">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0">
                      <a:noFill/>
                    </a:lnTlToBr>
                    <a:lnBlToTr w="0">
                      <a:noFill/>
                    </a:lnBlToTr>
                    <a:noFill/>
                  </a:tcPr>
                </a:tc>
                <a:extLst>
                  <a:ext uri="{0D108BD9-81ED-4DB2-BD59-A6C34878D82A}">
                    <a16:rowId xmlns:a16="http://schemas.microsoft.com/office/drawing/2014/main" val="2002824887"/>
                  </a:ext>
                </a:extLst>
              </a:tr>
              <a:tr h="1272583">
                <a:tc>
                  <a:txBody>
                    <a:bodyPr/>
                    <a:lstStyle/>
                    <a:p>
                      <a:r>
                        <a:rPr lang="en-GB" sz="1050" dirty="0">
                          <a:latin typeface="Flame Sans" panose="020B0503030201040103" pitchFamily="34" charset="0"/>
                        </a:rPr>
                        <a:t>Digital Waste Tracking</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050" dirty="0">
                          <a:latin typeface="Flame Sans" panose="020B0503030201040103" pitchFamily="34" charset="0"/>
                        </a:rPr>
                        <a:t>April 2025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en-GB" sz="1050" kern="1200" dirty="0">
                          <a:solidFill>
                            <a:schemeClr val="dk1"/>
                          </a:solidFill>
                          <a:latin typeface="Flame Sans" panose="020B0503030201040103" pitchFamily="34" charset="0"/>
                          <a:ea typeface="+mn-ea"/>
                          <a:cs typeface="+mn-cs"/>
                        </a:rPr>
                        <a:t>Proposal to have digital tracking of where and how waste is created, who handles it and the destination. This will replace outdated systems like electronic duty of care.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buNone/>
                      </a:pPr>
                      <a:r>
                        <a:rPr lang="en-GB" sz="1050" kern="1200" dirty="0">
                          <a:solidFill>
                            <a:schemeClr val="dk1"/>
                          </a:solidFill>
                          <a:latin typeface="Flame Sans" panose="020B0503030201040103" pitchFamily="34" charset="0"/>
                          <a:ea typeface="+mn-ea"/>
                          <a:cs typeface="+mn-cs"/>
                        </a:rPr>
                        <a:t>Y - confirmed, no visibility of responsibilities</a:t>
                      </a:r>
                    </a:p>
                  </a:txBody>
                  <a:tcPr>
                    <a:lnL w="12700" cap="flat" cmpd="sng" algn="ctr">
                      <a:solidFill>
                        <a:schemeClr val="tx1"/>
                      </a:solidFill>
                      <a:prstDash val="solid"/>
                      <a:round/>
                      <a:headEnd type="none" w="med" len="med"/>
                      <a:tailEnd type="none" w="med" len="med"/>
                    </a:lnL>
                    <a:lnR w="0">
                      <a:noFill/>
                    </a:lnR>
                    <a:lnT w="12700" cap="flat" cmpd="sng" algn="ctr">
                      <a:solidFill>
                        <a:schemeClr val="tx1"/>
                      </a:solidFill>
                      <a:prstDash val="solid"/>
                      <a:round/>
                      <a:headEnd type="none" w="med" len="med"/>
                      <a:tailEnd type="none" w="med" len="med"/>
                    </a:lnT>
                    <a:lnB w="12700">
                      <a:solidFill>
                        <a:schemeClr val="tx1"/>
                      </a:solidFill>
                    </a:lnB>
                    <a:lnTlToBr w="0">
                      <a:noFill/>
                    </a:lnTlToBr>
                    <a:lnBlToTr w="0">
                      <a:noFill/>
                    </a:lnBlToTr>
                    <a:noFill/>
                  </a:tcPr>
                </a:tc>
                <a:extLst>
                  <a:ext uri="{0D108BD9-81ED-4DB2-BD59-A6C34878D82A}">
                    <a16:rowId xmlns:a16="http://schemas.microsoft.com/office/drawing/2014/main" val="2591510265"/>
                  </a:ext>
                </a:extLst>
              </a:tr>
            </a:tbl>
          </a:graphicData>
        </a:graphic>
      </p:graphicFrame>
      <p:sp>
        <p:nvSpPr>
          <p:cNvPr id="5" name="TextBox 4">
            <a:extLst>
              <a:ext uri="{FF2B5EF4-FFF2-40B4-BE49-F238E27FC236}">
                <a16:creationId xmlns:a16="http://schemas.microsoft.com/office/drawing/2014/main" id="{6A457B44-3F43-1EF5-39A2-F9E154E1359B}"/>
              </a:ext>
            </a:extLst>
          </p:cNvPr>
          <p:cNvSpPr txBox="1"/>
          <p:nvPr/>
        </p:nvSpPr>
        <p:spPr>
          <a:xfrm>
            <a:off x="214049" y="133588"/>
            <a:ext cx="5210706" cy="369332"/>
          </a:xfrm>
          <a:prstGeom prst="rect">
            <a:avLst/>
          </a:prstGeom>
          <a:noFill/>
        </p:spPr>
        <p:txBody>
          <a:bodyPr wrap="square" rtlCol="0">
            <a:spAutoFit/>
          </a:bodyPr>
          <a:lstStyle/>
          <a:p>
            <a:r>
              <a:rPr lang="en-GB" dirty="0">
                <a:latin typeface="Flame" panose="02030503040203040104" pitchFamily="18" charset="0"/>
              </a:rPr>
              <a:t>Legislation Tracker 2024 – Packaging and Waste</a:t>
            </a:r>
          </a:p>
        </p:txBody>
      </p:sp>
    </p:spTree>
    <p:extLst>
      <p:ext uri="{BB962C8B-B14F-4D97-AF65-F5344CB8AC3E}">
        <p14:creationId xmlns:p14="http://schemas.microsoft.com/office/powerpoint/2010/main" val="1773136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10DA5ECB-6442-23F1-DB58-1C0E02422DA1}"/>
              </a:ext>
            </a:extLst>
          </p:cNvPr>
          <p:cNvGraphicFramePr>
            <a:graphicFrameLocks noGrp="1"/>
          </p:cNvGraphicFramePr>
          <p:nvPr>
            <p:extLst>
              <p:ext uri="{D42A27DB-BD31-4B8C-83A1-F6EECF244321}">
                <p14:modId xmlns:p14="http://schemas.microsoft.com/office/powerpoint/2010/main" val="3155627220"/>
              </p:ext>
            </p:extLst>
          </p:nvPr>
        </p:nvGraphicFramePr>
        <p:xfrm>
          <a:off x="340845" y="543880"/>
          <a:ext cx="8821627" cy="5212080"/>
        </p:xfrm>
        <a:graphic>
          <a:graphicData uri="http://schemas.openxmlformats.org/drawingml/2006/table">
            <a:tbl>
              <a:tblPr firstRow="1" bandRow="1">
                <a:tableStyleId>{0660B408-B3CF-4A94-85FC-2B1E0A45F4A2}</a:tableStyleId>
              </a:tblPr>
              <a:tblGrid>
                <a:gridCol w="1334239">
                  <a:extLst>
                    <a:ext uri="{9D8B030D-6E8A-4147-A177-3AD203B41FA5}">
                      <a16:colId xmlns:a16="http://schemas.microsoft.com/office/drawing/2014/main" val="3751725666"/>
                    </a:ext>
                  </a:extLst>
                </a:gridCol>
                <a:gridCol w="720796">
                  <a:extLst>
                    <a:ext uri="{9D8B030D-6E8A-4147-A177-3AD203B41FA5}">
                      <a16:colId xmlns:a16="http://schemas.microsoft.com/office/drawing/2014/main" val="1175377543"/>
                    </a:ext>
                  </a:extLst>
                </a:gridCol>
                <a:gridCol w="4984554">
                  <a:extLst>
                    <a:ext uri="{9D8B030D-6E8A-4147-A177-3AD203B41FA5}">
                      <a16:colId xmlns:a16="http://schemas.microsoft.com/office/drawing/2014/main" val="1728037260"/>
                    </a:ext>
                  </a:extLst>
                </a:gridCol>
                <a:gridCol w="1782038">
                  <a:extLst>
                    <a:ext uri="{9D8B030D-6E8A-4147-A177-3AD203B41FA5}">
                      <a16:colId xmlns:a16="http://schemas.microsoft.com/office/drawing/2014/main" val="4214567592"/>
                    </a:ext>
                  </a:extLst>
                </a:gridCol>
              </a:tblGrid>
              <a:tr h="193018">
                <a:tc>
                  <a:txBody>
                    <a:bodyPr/>
                    <a:lstStyle/>
                    <a:p>
                      <a:r>
                        <a:rPr lang="en-GB" sz="1200" dirty="0">
                          <a:latin typeface="Flame Sans"/>
                        </a:rPr>
                        <a:t>What?</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4"/>
                    </a:solidFill>
                  </a:tcPr>
                </a:tc>
                <a:tc>
                  <a:txBody>
                    <a:bodyPr/>
                    <a:lstStyle/>
                    <a:p>
                      <a:r>
                        <a:rPr lang="en-GB" sz="1200" dirty="0">
                          <a:latin typeface="Flame Sans"/>
                        </a:rPr>
                        <a:t>When?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4"/>
                    </a:solidFill>
                  </a:tcPr>
                </a:tc>
                <a:tc>
                  <a:txBody>
                    <a:bodyPr/>
                    <a:lstStyle/>
                    <a:p>
                      <a:r>
                        <a:rPr lang="en-GB" sz="1200" dirty="0">
                          <a:latin typeface="Flame Sans"/>
                        </a:rPr>
                        <a:t>Next Steps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4"/>
                    </a:solidFill>
                  </a:tcPr>
                </a:tc>
                <a:tc>
                  <a:txBody>
                    <a:bodyPr/>
                    <a:lstStyle/>
                    <a:p>
                      <a:pPr lvl="0">
                        <a:buNone/>
                      </a:pPr>
                      <a:r>
                        <a:rPr lang="en-GB" sz="1200" dirty="0">
                          <a:latin typeface="Flame Sans"/>
                        </a:rPr>
                        <a:t>Confirmed (Y/N)</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4"/>
                    </a:solidFill>
                  </a:tcPr>
                </a:tc>
                <a:extLst>
                  <a:ext uri="{0D108BD9-81ED-4DB2-BD59-A6C34878D82A}">
                    <a16:rowId xmlns:a16="http://schemas.microsoft.com/office/drawing/2014/main" val="1656803019"/>
                  </a:ext>
                </a:extLst>
              </a:tr>
              <a:tr h="193018">
                <a:tc>
                  <a:txBody>
                    <a:bodyPr/>
                    <a:lstStyle/>
                    <a:p>
                      <a:r>
                        <a:rPr lang="en-GB" sz="1050" dirty="0">
                          <a:solidFill>
                            <a:schemeClr val="bg1">
                              <a:lumMod val="65000"/>
                            </a:schemeClr>
                          </a:solidFill>
                          <a:latin typeface="Flame Sans"/>
                        </a:rPr>
                        <a:t>Biodiversity Net-Gain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050" dirty="0">
                          <a:solidFill>
                            <a:schemeClr val="bg1">
                              <a:lumMod val="65000"/>
                            </a:schemeClr>
                          </a:solidFill>
                          <a:latin typeface="Flame Sans"/>
                        </a:rPr>
                        <a:t>Feb ‘24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en-GB" sz="1050" kern="1200" dirty="0">
                          <a:solidFill>
                            <a:schemeClr val="bg1">
                              <a:lumMod val="65000"/>
                            </a:schemeClr>
                          </a:solidFill>
                          <a:latin typeface="Flame Sans"/>
                          <a:ea typeface="+mn-ea"/>
                          <a:cs typeface="+mn-cs"/>
                        </a:rPr>
                        <a:t>BNG makes sure development has a measurably positive impact (‘net gain’) on biodiversity, compared to what was there before development.  </a:t>
                      </a:r>
                    </a:p>
                    <a:p>
                      <a:pPr marL="0" algn="l" defTabSz="914400" rtl="0" eaLnBrk="1" latinLnBrk="0" hangingPunct="1"/>
                      <a:endParaRPr lang="en-GB" sz="1050" kern="1200" dirty="0">
                        <a:solidFill>
                          <a:schemeClr val="bg1">
                            <a:lumMod val="65000"/>
                          </a:schemeClr>
                        </a:solidFill>
                        <a:latin typeface="Flame Sans" panose="020B0503030201040103" pitchFamily="34" charset="0"/>
                        <a:ea typeface="+mn-ea"/>
                        <a:cs typeface="+mn-cs"/>
                      </a:endParaRPr>
                    </a:p>
                    <a:p>
                      <a:pPr marL="0" algn="l" defTabSz="914400" rtl="0" eaLnBrk="1" latinLnBrk="0" hangingPunct="1"/>
                      <a:r>
                        <a:rPr lang="en-GB" sz="1050" kern="1200" dirty="0">
                          <a:solidFill>
                            <a:schemeClr val="bg1">
                              <a:lumMod val="65000"/>
                            </a:schemeClr>
                          </a:solidFill>
                          <a:latin typeface="Flame Sans"/>
                          <a:ea typeface="+mn-ea"/>
                          <a:cs typeface="+mn-cs"/>
                        </a:rPr>
                        <a:t>Developers must deliver a BNG of 10%. This means a development will result in more or better quality, natural habitat than there was before development.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buNone/>
                      </a:pPr>
                      <a:r>
                        <a:rPr lang="en-GB" sz="1050" kern="1200" dirty="0">
                          <a:solidFill>
                            <a:schemeClr val="bg1">
                              <a:lumMod val="65000"/>
                            </a:schemeClr>
                          </a:solidFill>
                          <a:latin typeface="Flame Sans"/>
                          <a:ea typeface="+mn-ea"/>
                          <a:cs typeface="+mn-cs"/>
                        </a:rPr>
                        <a:t>Y – already underway</a:t>
                      </a:r>
                    </a:p>
                  </a:txBody>
                  <a:tcPr>
                    <a:lnL w="12700" cap="flat" cmpd="sng" algn="ctr">
                      <a:solidFill>
                        <a:schemeClr val="tx1"/>
                      </a:solidFill>
                      <a:prstDash val="solid"/>
                      <a:round/>
                      <a:headEnd type="none" w="med" len="med"/>
                      <a:tailEnd type="none" w="med" len="med"/>
                    </a:lnL>
                    <a:lnR w="0">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0">
                      <a:noFill/>
                    </a:lnTlToBr>
                    <a:lnBlToTr w="0">
                      <a:noFill/>
                    </a:lnBlToTr>
                    <a:noFill/>
                  </a:tcPr>
                </a:tc>
                <a:extLst>
                  <a:ext uri="{0D108BD9-81ED-4DB2-BD59-A6C34878D82A}">
                    <a16:rowId xmlns:a16="http://schemas.microsoft.com/office/drawing/2014/main" val="2400632956"/>
                  </a:ext>
                </a:extLst>
              </a:tr>
              <a:tr h="1930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dirty="0">
                          <a:latin typeface="Flame Sans"/>
                        </a:rPr>
                        <a:t>Energy Savings Opportunity Scheme (ESOS)</a:t>
                      </a:r>
                    </a:p>
                    <a:p>
                      <a:endParaRPr lang="en-GB" sz="1050" dirty="0">
                        <a:latin typeface="Flame San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050" kern="1200" dirty="0">
                          <a:solidFill>
                            <a:schemeClr val="dk1"/>
                          </a:solidFill>
                          <a:latin typeface="Flame Sans"/>
                          <a:ea typeface="+mn-ea"/>
                          <a:cs typeface="+mn-cs"/>
                        </a:rPr>
                        <a:t>Dec 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050" kern="1200" dirty="0">
                          <a:solidFill>
                            <a:schemeClr val="bg1">
                              <a:lumMod val="65000"/>
                            </a:schemeClr>
                          </a:solidFill>
                          <a:latin typeface="Flame Sans"/>
                          <a:ea typeface="+mn-ea"/>
                          <a:cs typeface="+mn-cs"/>
                        </a:rPr>
                        <a:t>Phase 3 submission deadline was 6 August 2024.</a:t>
                      </a:r>
                      <a:br>
                        <a:rPr lang="en-GB" sz="1050" kern="1200" dirty="0">
                          <a:solidFill>
                            <a:schemeClr val="bg1">
                              <a:lumMod val="65000"/>
                            </a:schemeClr>
                          </a:solidFill>
                          <a:latin typeface="Flame Sans"/>
                          <a:ea typeface="+mn-ea"/>
                          <a:cs typeface="+mn-cs"/>
                        </a:rPr>
                      </a:br>
                      <a:endParaRPr lang="en-GB" sz="1050" kern="1200" dirty="0">
                        <a:solidFill>
                          <a:schemeClr val="bg1">
                            <a:lumMod val="65000"/>
                          </a:schemeClr>
                        </a:solidFill>
                        <a:latin typeface="Flame Sans"/>
                        <a:ea typeface="+mn-ea"/>
                        <a:cs typeface="+mn-cs"/>
                      </a:endParaRPr>
                    </a:p>
                    <a:p>
                      <a:r>
                        <a:rPr lang="en-GB" sz="1050" kern="1200" dirty="0">
                          <a:solidFill>
                            <a:schemeClr val="dk1"/>
                          </a:solidFill>
                          <a:latin typeface="Flame Sans"/>
                          <a:ea typeface="+mn-ea"/>
                          <a:cs typeface="+mn-cs"/>
                        </a:rPr>
                        <a:t>From Phase 3 onwards, ESOS includes additional compliance stages - ESOS action plans and ESOS annual progress updates.</a:t>
                      </a:r>
                    </a:p>
                    <a:p>
                      <a:r>
                        <a:rPr lang="en-GB" sz="1050" kern="1200" dirty="0">
                          <a:solidFill>
                            <a:schemeClr val="dk1"/>
                          </a:solidFill>
                          <a:latin typeface="Flame Sans"/>
                          <a:ea typeface="+mn-ea"/>
                          <a:cs typeface="+mn-cs"/>
                        </a:rPr>
                        <a:t>Action plans must be signed off by a board level director and submitted via the compliance notification system, with the first deadline 5 December 2024. </a:t>
                      </a:r>
                    </a:p>
                    <a:p>
                      <a:endParaRPr lang="en-GB" sz="1050" kern="1200" dirty="0">
                        <a:solidFill>
                          <a:schemeClr val="dk1"/>
                        </a:solidFill>
                        <a:latin typeface="Flame Sans"/>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buNone/>
                      </a:pPr>
                      <a:r>
                        <a:rPr lang="en-GB" sz="1050" kern="1200" dirty="0">
                          <a:solidFill>
                            <a:schemeClr val="dk1"/>
                          </a:solidFill>
                          <a:latin typeface="Flame Sans"/>
                          <a:ea typeface="+mn-ea"/>
                          <a:cs typeface="+mn-cs"/>
                        </a:rPr>
                        <a:t>Y – in play</a:t>
                      </a:r>
                    </a:p>
                  </a:txBody>
                  <a:tcPr>
                    <a:lnL w="12700" cap="flat" cmpd="sng" algn="ctr">
                      <a:solidFill>
                        <a:schemeClr val="tx1"/>
                      </a:solidFill>
                      <a:prstDash val="solid"/>
                      <a:round/>
                      <a:headEnd type="none" w="med" len="med"/>
                      <a:tailEnd type="none" w="med" len="med"/>
                    </a:lnL>
                    <a:lnR w="0">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0">
                      <a:noFill/>
                    </a:lnTlToBr>
                    <a:lnBlToTr w="0">
                      <a:noFill/>
                    </a:lnBlToTr>
                    <a:noFill/>
                  </a:tcPr>
                </a:tc>
                <a:extLst>
                  <a:ext uri="{0D108BD9-81ED-4DB2-BD59-A6C34878D82A}">
                    <a16:rowId xmlns:a16="http://schemas.microsoft.com/office/drawing/2014/main" val="2042153622"/>
                  </a:ext>
                </a:extLst>
              </a:tr>
              <a:tr h="302285">
                <a:tc>
                  <a:txBody>
                    <a:bodyPr/>
                    <a:lstStyle/>
                    <a:p>
                      <a:r>
                        <a:rPr lang="en-GB" sz="1050" dirty="0">
                          <a:latin typeface="Flame Sans"/>
                        </a:rPr>
                        <a:t>TCFD (Taskforce for Climate related Financial Disclosures)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050" dirty="0">
                          <a:latin typeface="Flame Sans"/>
                        </a:rPr>
                        <a:t>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050" kern="1200" dirty="0">
                          <a:solidFill>
                            <a:schemeClr val="dk1"/>
                          </a:solidFill>
                          <a:latin typeface="Flame Sans"/>
                          <a:ea typeface="+mn-ea"/>
                          <a:cs typeface="+mn-cs"/>
                        </a:rPr>
                        <a:t>Requirements on large private companies to incorporate TCFD aligned climate disclosures in their annual reports.</a:t>
                      </a:r>
                    </a:p>
                    <a:p>
                      <a:pPr marL="0" marR="0" lvl="0" indent="0" algn="l" rtl="0" eaLnBrk="1" fontAlgn="auto" latinLnBrk="0" hangingPunct="1">
                        <a:lnSpc>
                          <a:spcPct val="100000"/>
                        </a:lnSpc>
                        <a:spcBef>
                          <a:spcPts val="0"/>
                        </a:spcBef>
                        <a:spcAft>
                          <a:spcPts val="0"/>
                        </a:spcAft>
                        <a:buClrTx/>
                        <a:buSzTx/>
                        <a:buFontTx/>
                        <a:buNone/>
                      </a:pPr>
                      <a:r>
                        <a:rPr lang="en-GB" sz="1050" kern="1200" dirty="0">
                          <a:solidFill>
                            <a:schemeClr val="dk1"/>
                          </a:solidFill>
                          <a:latin typeface="Flame Sans"/>
                          <a:ea typeface="+mn-ea"/>
                          <a:cs typeface="+mn-cs"/>
                        </a:rPr>
                        <a:t>This includes</a:t>
                      </a:r>
                    </a:p>
                    <a:p>
                      <a:pPr marL="0" marR="0" lvl="0" indent="0" algn="l" rtl="0" eaLnBrk="1" fontAlgn="auto" latinLnBrk="0" hangingPunct="1">
                        <a:lnSpc>
                          <a:spcPct val="100000"/>
                        </a:lnSpc>
                        <a:spcBef>
                          <a:spcPts val="0"/>
                        </a:spcBef>
                        <a:spcAft>
                          <a:spcPts val="0"/>
                        </a:spcAft>
                        <a:buClrTx/>
                        <a:buSzTx/>
                        <a:buFontTx/>
                        <a:buNone/>
                      </a:pPr>
                      <a:r>
                        <a:rPr lang="en-GB" sz="1050" kern="1200" dirty="0">
                          <a:solidFill>
                            <a:schemeClr val="dk1"/>
                          </a:solidFill>
                          <a:latin typeface="Flame Sans"/>
                          <a:ea typeface="+mn-ea"/>
                          <a:cs typeface="+mn-cs"/>
                        </a:rPr>
                        <a:t>- UK companies with over 500 employees and turnover of over £500m</a:t>
                      </a:r>
                    </a:p>
                    <a:p>
                      <a:pPr marL="171450" marR="0" lvl="0" indent="-171450" algn="l" rtl="0" eaLnBrk="1" fontAlgn="auto" latinLnBrk="0" hangingPunct="1">
                        <a:lnSpc>
                          <a:spcPct val="100000"/>
                        </a:lnSpc>
                        <a:spcBef>
                          <a:spcPts val="0"/>
                        </a:spcBef>
                        <a:spcAft>
                          <a:spcPts val="0"/>
                        </a:spcAft>
                        <a:buClrTx/>
                        <a:buSzTx/>
                        <a:buFontTx/>
                        <a:buChar char="-"/>
                      </a:pPr>
                      <a:r>
                        <a:rPr lang="en-GB" sz="1050" kern="1200" dirty="0">
                          <a:solidFill>
                            <a:schemeClr val="dk1"/>
                          </a:solidFill>
                          <a:latin typeface="Flame Sans"/>
                          <a:ea typeface="+mn-ea"/>
                          <a:cs typeface="+mn-cs"/>
                        </a:rPr>
                        <a:t>UK companies currently required to product non-financial information statements</a:t>
                      </a:r>
                    </a:p>
                    <a:p>
                      <a:pPr marL="171450" marR="0" lvl="0" indent="-171450" algn="l" rtl="0" eaLnBrk="1" fontAlgn="auto" latinLnBrk="0" hangingPunct="1">
                        <a:lnSpc>
                          <a:spcPct val="100000"/>
                        </a:lnSpc>
                        <a:spcBef>
                          <a:spcPts val="0"/>
                        </a:spcBef>
                        <a:spcAft>
                          <a:spcPts val="0"/>
                        </a:spcAft>
                        <a:buClrTx/>
                        <a:buSzTx/>
                        <a:buFontTx/>
                        <a:buChar char="-"/>
                      </a:pPr>
                      <a:endParaRPr lang="en-GB" sz="1050" kern="1200" dirty="0">
                        <a:solidFill>
                          <a:schemeClr val="dk1"/>
                        </a:solidFill>
                        <a:latin typeface="Flame Sans"/>
                        <a:ea typeface="+mn-ea"/>
                        <a:cs typeface="+mn-cs"/>
                      </a:endParaRPr>
                    </a:p>
                    <a:p>
                      <a:pPr marL="0" marR="0" lvl="0" indent="0" algn="l" rtl="0" eaLnBrk="1" fontAlgn="auto" latinLnBrk="0" hangingPunct="1">
                        <a:lnSpc>
                          <a:spcPct val="100000"/>
                        </a:lnSpc>
                        <a:spcBef>
                          <a:spcPts val="0"/>
                        </a:spcBef>
                        <a:spcAft>
                          <a:spcPts val="0"/>
                        </a:spcAft>
                        <a:buClrTx/>
                        <a:buSzTx/>
                        <a:buFontTx/>
                        <a:buNone/>
                      </a:pPr>
                      <a:r>
                        <a:rPr lang="en-GB" sz="1050" kern="1200" dirty="0">
                          <a:solidFill>
                            <a:schemeClr val="dk1"/>
                          </a:solidFill>
                          <a:latin typeface="Flame Sans"/>
                          <a:ea typeface="+mn-ea"/>
                          <a:cs typeface="+mn-cs"/>
                        </a:rPr>
                        <a:t>Further detail </a:t>
                      </a:r>
                      <a:r>
                        <a:rPr lang="en-GB" sz="1050" kern="1200" dirty="0">
                          <a:solidFill>
                            <a:schemeClr val="dk1"/>
                          </a:solidFill>
                          <a:latin typeface="Flame Sans"/>
                          <a:ea typeface="+mn-ea"/>
                          <a:cs typeface="+mn-cs"/>
                          <a:hlinkClick r:id="rId2"/>
                        </a:rPr>
                        <a:t>here </a:t>
                      </a:r>
                      <a:endParaRPr lang="en-GB" sz="1050" kern="1200" dirty="0">
                        <a:solidFill>
                          <a:schemeClr val="dk1"/>
                        </a:solidFill>
                        <a:latin typeface="Flame Sans"/>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buNone/>
                      </a:pPr>
                      <a:r>
                        <a:rPr lang="en-GB" sz="1050" kern="1200" dirty="0">
                          <a:solidFill>
                            <a:schemeClr val="dk1"/>
                          </a:solidFill>
                          <a:latin typeface="Flame Sans"/>
                          <a:ea typeface="+mn-ea"/>
                          <a:cs typeface="+mn-cs"/>
                        </a:rPr>
                        <a:t>N- not a legal requirement for BK</a:t>
                      </a:r>
                    </a:p>
                  </a:txBody>
                  <a:tcPr>
                    <a:lnL w="12700" cap="flat" cmpd="sng" algn="ctr">
                      <a:solidFill>
                        <a:schemeClr val="tx1"/>
                      </a:solidFill>
                      <a:prstDash val="solid"/>
                      <a:round/>
                      <a:headEnd type="none" w="med" len="med"/>
                      <a:tailEnd type="none" w="med" len="med"/>
                    </a:lnL>
                    <a:lnR w="0">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0">
                      <a:noFill/>
                    </a:lnTlToBr>
                    <a:lnBlToTr w="0">
                      <a:noFill/>
                    </a:lnBlToTr>
                    <a:noFill/>
                  </a:tcPr>
                </a:tc>
                <a:extLst>
                  <a:ext uri="{0D108BD9-81ED-4DB2-BD59-A6C34878D82A}">
                    <a16:rowId xmlns:a16="http://schemas.microsoft.com/office/drawing/2014/main" val="4035582430"/>
                  </a:ext>
                </a:extLst>
              </a:tr>
              <a:tr h="302285">
                <a:tc>
                  <a:txBody>
                    <a:bodyPr/>
                    <a:lstStyle/>
                    <a:p>
                      <a:r>
                        <a:rPr lang="en-GB" sz="1050" dirty="0">
                          <a:latin typeface="Flame Sans"/>
                        </a:rPr>
                        <a:t>TNFD (Taskforce for Nature related Financial Disclosures )</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050" dirty="0">
                          <a:latin typeface="Flame Sans"/>
                        </a:rPr>
                        <a:t>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050" kern="1200" dirty="0">
                          <a:solidFill>
                            <a:schemeClr val="dk1"/>
                          </a:solidFill>
                          <a:latin typeface="Flame Sans"/>
                          <a:ea typeface="+mn-ea"/>
                          <a:cs typeface="+mn-cs"/>
                        </a:rPr>
                        <a:t>Not yet mandatory, but could be in the future as it relates to other disclosures in Europe like CSRD. It covers nature, biodiversity and degradation of ecosystems. It focusses on nature risks and business opportunities e.g. ecosystem services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buNone/>
                      </a:pPr>
                      <a:r>
                        <a:rPr lang="en-GB" sz="1050" kern="1200" dirty="0">
                          <a:solidFill>
                            <a:schemeClr val="dk1"/>
                          </a:solidFill>
                          <a:latin typeface="Flame Sans"/>
                          <a:ea typeface="+mn-ea"/>
                          <a:cs typeface="+mn-cs"/>
                        </a:rPr>
                        <a:t>N- not mandatory</a:t>
                      </a:r>
                    </a:p>
                  </a:txBody>
                  <a:tcPr>
                    <a:lnL w="12700" cap="flat" cmpd="sng" algn="ctr">
                      <a:solidFill>
                        <a:schemeClr val="tx1"/>
                      </a:solidFill>
                      <a:prstDash val="solid"/>
                      <a:round/>
                      <a:headEnd type="none" w="med" len="med"/>
                      <a:tailEnd type="none" w="med" len="med"/>
                    </a:lnL>
                    <a:lnR w="0">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0">
                      <a:noFill/>
                    </a:lnTlToBr>
                    <a:lnBlToTr w="0">
                      <a:noFill/>
                    </a:lnBlToTr>
                    <a:noFill/>
                  </a:tcPr>
                </a:tc>
                <a:extLst>
                  <a:ext uri="{0D108BD9-81ED-4DB2-BD59-A6C34878D82A}">
                    <a16:rowId xmlns:a16="http://schemas.microsoft.com/office/drawing/2014/main" val="1910619694"/>
                  </a:ext>
                </a:extLst>
              </a:tr>
              <a:tr h="193018">
                <a:tc>
                  <a:txBody>
                    <a:bodyPr/>
                    <a:lstStyle/>
                    <a:p>
                      <a:r>
                        <a:rPr lang="en-GB" sz="1050" dirty="0">
                          <a:latin typeface="Flame Sans"/>
                        </a:rPr>
                        <a:t>UK Carbon Border Adjustment Mechanism (CBAM)</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050" dirty="0">
                          <a:latin typeface="Flame Sans"/>
                        </a:rPr>
                        <a:t>Jan 27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050" kern="1200" dirty="0">
                          <a:solidFill>
                            <a:schemeClr val="dk1"/>
                          </a:solidFill>
                          <a:latin typeface="Flame Sans"/>
                          <a:ea typeface="+mn-ea"/>
                          <a:cs typeface="+mn-cs"/>
                        </a:rPr>
                        <a:t>Impacts suppliers rather than operators. </a:t>
                      </a:r>
                    </a:p>
                    <a:p>
                      <a:pPr marL="0" marR="0" lvl="0" indent="0" algn="l" rtl="0" eaLnBrk="1" fontAlgn="auto" latinLnBrk="0" hangingPunct="1">
                        <a:lnSpc>
                          <a:spcPct val="100000"/>
                        </a:lnSpc>
                        <a:spcBef>
                          <a:spcPts val="0"/>
                        </a:spcBef>
                        <a:spcAft>
                          <a:spcPts val="0"/>
                        </a:spcAft>
                        <a:buClrTx/>
                        <a:buSzTx/>
                        <a:buFontTx/>
                        <a:buNone/>
                      </a:pPr>
                      <a:r>
                        <a:rPr lang="en-GB" sz="1050" kern="1200" dirty="0">
                          <a:solidFill>
                            <a:schemeClr val="dk1"/>
                          </a:solidFill>
                          <a:latin typeface="Flame Sans"/>
                          <a:ea typeface="+mn-ea"/>
                          <a:cs typeface="+mn-cs"/>
                        </a:rPr>
                        <a:t>On imports of certain carbon intensive imported goods from the following sectors: aluminium; cement; ceramics; fertilisers; glass; hydrogen; and iron and steel.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buNone/>
                      </a:pPr>
                      <a:r>
                        <a:rPr lang="en-GB" sz="1050" kern="1200" dirty="0">
                          <a:solidFill>
                            <a:schemeClr val="dk1"/>
                          </a:solidFill>
                          <a:latin typeface="Flame Sans"/>
                          <a:ea typeface="+mn-ea"/>
                          <a:cs typeface="+mn-cs"/>
                        </a:rPr>
                        <a:t>N – waiting for results from 2024 consultation </a:t>
                      </a:r>
                    </a:p>
                  </a:txBody>
                  <a:tcPr>
                    <a:lnL w="12700" cap="flat" cmpd="sng" algn="ctr">
                      <a:solidFill>
                        <a:schemeClr val="tx1"/>
                      </a:solidFill>
                      <a:prstDash val="solid"/>
                      <a:round/>
                      <a:headEnd type="none" w="med" len="med"/>
                      <a:tailEnd type="none" w="med" len="med"/>
                    </a:lnL>
                    <a:lnR w="0">
                      <a:noFill/>
                    </a:lnR>
                    <a:lnT w="12700" cap="flat" cmpd="sng" algn="ctr">
                      <a:solidFill>
                        <a:schemeClr val="tx1"/>
                      </a:solidFill>
                      <a:prstDash val="solid"/>
                      <a:round/>
                      <a:headEnd type="none" w="med" len="med"/>
                      <a:tailEnd type="none" w="med" len="med"/>
                    </a:lnT>
                    <a:lnB w="12700">
                      <a:solidFill>
                        <a:schemeClr val="tx1"/>
                      </a:solidFill>
                    </a:lnB>
                    <a:lnTlToBr w="0">
                      <a:noFill/>
                    </a:lnTlToBr>
                    <a:lnBlToTr w="0">
                      <a:noFill/>
                    </a:lnBlToTr>
                    <a:noFill/>
                  </a:tcPr>
                </a:tc>
                <a:extLst>
                  <a:ext uri="{0D108BD9-81ED-4DB2-BD59-A6C34878D82A}">
                    <a16:rowId xmlns:a16="http://schemas.microsoft.com/office/drawing/2014/main" val="3171625384"/>
                  </a:ext>
                </a:extLst>
              </a:tr>
            </a:tbl>
          </a:graphicData>
        </a:graphic>
      </p:graphicFrame>
      <p:sp>
        <p:nvSpPr>
          <p:cNvPr id="5" name="TextBox 4">
            <a:extLst>
              <a:ext uri="{FF2B5EF4-FFF2-40B4-BE49-F238E27FC236}">
                <a16:creationId xmlns:a16="http://schemas.microsoft.com/office/drawing/2014/main" id="{6A457B44-3F43-1EF5-39A2-F9E154E1359B}"/>
              </a:ext>
            </a:extLst>
          </p:cNvPr>
          <p:cNvSpPr txBox="1"/>
          <p:nvPr/>
        </p:nvSpPr>
        <p:spPr>
          <a:xfrm>
            <a:off x="214049" y="133588"/>
            <a:ext cx="4659791" cy="369332"/>
          </a:xfrm>
          <a:prstGeom prst="rect">
            <a:avLst/>
          </a:prstGeom>
          <a:noFill/>
        </p:spPr>
        <p:txBody>
          <a:bodyPr wrap="square" rtlCol="0">
            <a:spAutoFit/>
          </a:bodyPr>
          <a:lstStyle/>
          <a:p>
            <a:r>
              <a:rPr lang="en-GB" dirty="0">
                <a:latin typeface="Flame" panose="02030503040203040104" pitchFamily="18" charset="0"/>
              </a:rPr>
              <a:t>Legislation Tracker 2024 -  Planet</a:t>
            </a:r>
          </a:p>
        </p:txBody>
      </p:sp>
    </p:spTree>
    <p:extLst>
      <p:ext uri="{BB962C8B-B14F-4D97-AF65-F5344CB8AC3E}">
        <p14:creationId xmlns:p14="http://schemas.microsoft.com/office/powerpoint/2010/main" val="4123663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10DA5ECB-6442-23F1-DB58-1C0E02422DA1}"/>
              </a:ext>
            </a:extLst>
          </p:cNvPr>
          <p:cNvGraphicFramePr>
            <a:graphicFrameLocks noGrp="1"/>
          </p:cNvGraphicFramePr>
          <p:nvPr>
            <p:extLst>
              <p:ext uri="{D42A27DB-BD31-4B8C-83A1-F6EECF244321}">
                <p14:modId xmlns:p14="http://schemas.microsoft.com/office/powerpoint/2010/main" val="432721065"/>
              </p:ext>
            </p:extLst>
          </p:nvPr>
        </p:nvGraphicFramePr>
        <p:xfrm>
          <a:off x="340845" y="553116"/>
          <a:ext cx="9043297" cy="5510122"/>
        </p:xfrm>
        <a:graphic>
          <a:graphicData uri="http://schemas.openxmlformats.org/drawingml/2006/table">
            <a:tbl>
              <a:tblPr firstRow="1" bandRow="1">
                <a:tableStyleId>{0660B408-B3CF-4A94-85FC-2B1E0A45F4A2}</a:tableStyleId>
              </a:tblPr>
              <a:tblGrid>
                <a:gridCol w="1696552">
                  <a:extLst>
                    <a:ext uri="{9D8B030D-6E8A-4147-A177-3AD203B41FA5}">
                      <a16:colId xmlns:a16="http://schemas.microsoft.com/office/drawing/2014/main" val="3751725666"/>
                    </a:ext>
                  </a:extLst>
                </a:gridCol>
                <a:gridCol w="787576">
                  <a:extLst>
                    <a:ext uri="{9D8B030D-6E8A-4147-A177-3AD203B41FA5}">
                      <a16:colId xmlns:a16="http://schemas.microsoft.com/office/drawing/2014/main" val="1175377543"/>
                    </a:ext>
                  </a:extLst>
                </a:gridCol>
                <a:gridCol w="5389064">
                  <a:extLst>
                    <a:ext uri="{9D8B030D-6E8A-4147-A177-3AD203B41FA5}">
                      <a16:colId xmlns:a16="http://schemas.microsoft.com/office/drawing/2014/main" val="1728037260"/>
                    </a:ext>
                  </a:extLst>
                </a:gridCol>
                <a:gridCol w="1170105">
                  <a:extLst>
                    <a:ext uri="{9D8B030D-6E8A-4147-A177-3AD203B41FA5}">
                      <a16:colId xmlns:a16="http://schemas.microsoft.com/office/drawing/2014/main" val="3036462387"/>
                    </a:ext>
                  </a:extLst>
                </a:gridCol>
              </a:tblGrid>
              <a:tr h="193018">
                <a:tc>
                  <a:txBody>
                    <a:bodyPr/>
                    <a:lstStyle/>
                    <a:p>
                      <a:r>
                        <a:rPr lang="en-GB" sz="1200" dirty="0">
                          <a:latin typeface="Flame Sans"/>
                        </a:rPr>
                        <a:t>What?</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4"/>
                    </a:solidFill>
                  </a:tcPr>
                </a:tc>
                <a:tc>
                  <a:txBody>
                    <a:bodyPr/>
                    <a:lstStyle/>
                    <a:p>
                      <a:r>
                        <a:rPr lang="en-GB" sz="1200" dirty="0">
                          <a:latin typeface="Flame Sans"/>
                        </a:rPr>
                        <a:t>When?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4"/>
                    </a:solidFill>
                  </a:tcPr>
                </a:tc>
                <a:tc>
                  <a:txBody>
                    <a:bodyPr/>
                    <a:lstStyle/>
                    <a:p>
                      <a:r>
                        <a:rPr lang="en-GB" sz="1200" dirty="0">
                          <a:latin typeface="Flame Sans"/>
                        </a:rPr>
                        <a:t>Next Steps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4"/>
                    </a:solidFill>
                  </a:tcPr>
                </a:tc>
                <a:tc>
                  <a:txBody>
                    <a:bodyPr/>
                    <a:lstStyle/>
                    <a:p>
                      <a:pPr lvl="0">
                        <a:buNone/>
                      </a:pPr>
                      <a:r>
                        <a:rPr lang="en-GB" sz="1200" dirty="0">
                          <a:latin typeface="Flame Sans"/>
                        </a:rPr>
                        <a:t>Confirmed (Y/N)</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4"/>
                    </a:solidFill>
                  </a:tcPr>
                </a:tc>
                <a:extLst>
                  <a:ext uri="{0D108BD9-81ED-4DB2-BD59-A6C34878D82A}">
                    <a16:rowId xmlns:a16="http://schemas.microsoft.com/office/drawing/2014/main" val="1656803019"/>
                  </a:ext>
                </a:extLst>
              </a:tr>
              <a:tr h="193018">
                <a:tc>
                  <a:txBody>
                    <a:bodyPr/>
                    <a:lstStyle/>
                    <a:p>
                      <a:r>
                        <a:rPr lang="en-GB" sz="1000" dirty="0">
                          <a:latin typeface="Flame Sans"/>
                        </a:rPr>
                        <a:t>Forest Risk Commodities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000" dirty="0">
                          <a:latin typeface="Flame Sans"/>
                        </a:rPr>
                        <a:t>~Jul ‘25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000" kern="1200" dirty="0">
                          <a:solidFill>
                            <a:schemeClr val="dk1"/>
                          </a:solidFill>
                          <a:latin typeface="Flame Sans"/>
                          <a:ea typeface="+mn-ea"/>
                          <a:cs typeface="+mn-cs"/>
                        </a:rPr>
                        <a:t>New requirements and timetable for retailers to demonstrate products are not sourced from deforested areas. There are 4 in-scope commodities:</a:t>
                      </a:r>
                      <a:r>
                        <a:rPr lang="en-US" sz="1000" kern="1200" dirty="0">
                          <a:solidFill>
                            <a:schemeClr val="dk1"/>
                          </a:solidFill>
                          <a:latin typeface="Flame Sans"/>
                          <a:ea typeface="+mn-ea"/>
                          <a:cs typeface="+mn-cs"/>
                        </a:rPr>
                        <a:t> soy; palm oil; cocoa; and beef (dairy is excluded) – includes soy in feed</a:t>
                      </a:r>
                    </a:p>
                    <a:p>
                      <a:endParaRPr lang="en-US" sz="1000" kern="1200" dirty="0">
                        <a:solidFill>
                          <a:schemeClr val="dk1"/>
                        </a:solidFill>
                        <a:latin typeface="Flame Sans"/>
                        <a:ea typeface="+mn-ea"/>
                        <a:cs typeface="+mn-cs"/>
                      </a:endParaRPr>
                    </a:p>
                    <a:p>
                      <a:r>
                        <a:rPr lang="en-US" sz="1000" kern="1200" dirty="0">
                          <a:solidFill>
                            <a:schemeClr val="dk1"/>
                          </a:solidFill>
                          <a:latin typeface="Flame Sans"/>
                          <a:ea typeface="+mn-ea"/>
                          <a:cs typeface="+mn-cs"/>
                        </a:rPr>
                        <a:t>Goods Not for Resale are NOT in scope e.g. soap, detergents.</a:t>
                      </a:r>
                    </a:p>
                    <a:p>
                      <a:endParaRPr lang="en-US" sz="1000" kern="1200" dirty="0">
                        <a:solidFill>
                          <a:schemeClr val="dk1"/>
                        </a:solidFill>
                        <a:latin typeface="Flame Sans"/>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dk1"/>
                          </a:solidFill>
                          <a:latin typeface="Flame Sans"/>
                          <a:ea typeface="+mn-ea"/>
                          <a:cs typeface="+mn-cs"/>
                        </a:rPr>
                        <a:t>Soy in feed will be the most difficult commodity to map.</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kern="1200" dirty="0">
                        <a:solidFill>
                          <a:schemeClr val="dk1"/>
                        </a:solidFill>
                        <a:latin typeface="Flame Sans"/>
                        <a:ea typeface="+mn-ea"/>
                        <a:cs typeface="+mn-cs"/>
                      </a:endParaRPr>
                    </a:p>
                    <a:p>
                      <a:pPr marL="0" marR="0" lvl="0" indent="0" algn="l" rtl="0" eaLnBrk="1" fontAlgn="auto" latinLnBrk="0" hangingPunct="1">
                        <a:lnSpc>
                          <a:spcPct val="100000"/>
                        </a:lnSpc>
                        <a:spcBef>
                          <a:spcPts val="0"/>
                        </a:spcBef>
                        <a:spcAft>
                          <a:spcPts val="0"/>
                        </a:spcAft>
                        <a:buClrTx/>
                        <a:buSzTx/>
                        <a:buFontTx/>
                        <a:buNone/>
                      </a:pPr>
                      <a:r>
                        <a:rPr lang="en-GB" sz="1000" kern="1200" dirty="0">
                          <a:solidFill>
                            <a:schemeClr val="dk1"/>
                          </a:solidFill>
                          <a:latin typeface="Flame Sans"/>
                          <a:ea typeface="+mn-ea"/>
                          <a:cs typeface="+mn-cs"/>
                        </a:rPr>
                        <a:t>This legislation is similar to EU deforestation regulation.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buNone/>
                      </a:pPr>
                      <a:r>
                        <a:rPr lang="en-GB" sz="1050" kern="1200" dirty="0">
                          <a:solidFill>
                            <a:schemeClr val="dk1"/>
                          </a:solidFill>
                          <a:latin typeface="Flame Sans"/>
                          <a:ea typeface="+mn-ea"/>
                          <a:cs typeface="+mn-cs"/>
                        </a:rPr>
                        <a:t>Y – to come Jul 2025, confirmed to go ahead by Labour </a:t>
                      </a:r>
                    </a:p>
                  </a:txBody>
                  <a:tcPr>
                    <a:lnL w="12700" cap="flat" cmpd="sng" algn="ctr">
                      <a:solidFill>
                        <a:schemeClr val="tx1"/>
                      </a:solidFill>
                      <a:prstDash val="solid"/>
                      <a:round/>
                      <a:headEnd type="none" w="med" len="med"/>
                      <a:tailEnd type="none" w="med" len="med"/>
                    </a:lnL>
                    <a:lnR w="0">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0">
                      <a:noFill/>
                    </a:lnTlToBr>
                    <a:lnBlToTr w="0">
                      <a:noFill/>
                    </a:lnBlToTr>
                    <a:noFill/>
                  </a:tcPr>
                </a:tc>
                <a:extLst>
                  <a:ext uri="{0D108BD9-81ED-4DB2-BD59-A6C34878D82A}">
                    <a16:rowId xmlns:a16="http://schemas.microsoft.com/office/drawing/2014/main" val="2635832794"/>
                  </a:ext>
                </a:extLst>
              </a:tr>
              <a:tr h="404722">
                <a:tc>
                  <a:txBody>
                    <a:bodyPr/>
                    <a:lstStyle/>
                    <a:p>
                      <a:r>
                        <a:rPr lang="en-GB" sz="1000" dirty="0">
                          <a:latin typeface="Flame Sans"/>
                        </a:rPr>
                        <a:t>EU Deforestation Regulation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000" dirty="0">
                          <a:latin typeface="Flame Sans"/>
                        </a:rPr>
                        <a:t>31 Dec 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a:lnSpc>
                          <a:spcPct val="100000"/>
                        </a:lnSpc>
                        <a:spcBef>
                          <a:spcPts val="0"/>
                        </a:spcBef>
                        <a:spcAft>
                          <a:spcPts val="0"/>
                        </a:spcAft>
                        <a:buNone/>
                      </a:pPr>
                      <a:r>
                        <a:rPr lang="en-GB" sz="1000" kern="1200" dirty="0">
                          <a:solidFill>
                            <a:schemeClr val="dk1"/>
                          </a:solidFill>
                          <a:latin typeface="Flame Sans"/>
                          <a:ea typeface="+mn-ea"/>
                          <a:cs typeface="+mn-cs"/>
                        </a:rPr>
                        <a:t>Impacts any cocoa, coffee, palm, soy (inc. Soy used for </a:t>
                      </a:r>
                      <a:r>
                        <a:rPr lang="en-GB" sz="1000" b="1" kern="1200" dirty="0">
                          <a:solidFill>
                            <a:schemeClr val="dk1"/>
                          </a:solidFill>
                          <a:latin typeface="Flame Sans"/>
                          <a:ea typeface="+mn-ea"/>
                          <a:cs typeface="+mn-cs"/>
                        </a:rPr>
                        <a:t>beef</a:t>
                      </a:r>
                      <a:r>
                        <a:rPr lang="en-GB" sz="1000" kern="1200" dirty="0">
                          <a:solidFill>
                            <a:schemeClr val="dk1"/>
                          </a:solidFill>
                          <a:latin typeface="Flame Sans"/>
                          <a:ea typeface="+mn-ea"/>
                          <a:cs typeface="+mn-cs"/>
                        </a:rPr>
                        <a:t> </a:t>
                      </a:r>
                      <a:r>
                        <a:rPr lang="en-GB" sz="1000" b="1" kern="1200" dirty="0">
                          <a:solidFill>
                            <a:schemeClr val="dk1"/>
                          </a:solidFill>
                          <a:latin typeface="Flame Sans"/>
                          <a:ea typeface="+mn-ea"/>
                          <a:cs typeface="+mn-cs"/>
                        </a:rPr>
                        <a:t>feed</a:t>
                      </a:r>
                      <a:r>
                        <a:rPr lang="en-GB" sz="1000" kern="1200" dirty="0">
                          <a:solidFill>
                            <a:schemeClr val="dk1"/>
                          </a:solidFill>
                          <a:latin typeface="Flame Sans"/>
                          <a:ea typeface="+mn-ea"/>
                          <a:cs typeface="+mn-cs"/>
                        </a:rPr>
                        <a:t>), wood, and  cattle imported from and exported to the EU market. We need to ensure the first company to place these commodities on the EU market is conducting due diligence and we need to keep records of geolocation and proof of deforestation free status of these commodities.</a:t>
                      </a:r>
                    </a:p>
                    <a:p>
                      <a:pPr marL="0" marR="0" lvl="0" indent="0" algn="l" rtl="0" eaLnBrk="1" fontAlgn="auto" latinLnBrk="0" hangingPunct="1">
                        <a:lnSpc>
                          <a:spcPct val="100000"/>
                        </a:lnSpc>
                        <a:spcBef>
                          <a:spcPts val="0"/>
                        </a:spcBef>
                        <a:spcAft>
                          <a:spcPts val="0"/>
                        </a:spcAft>
                        <a:buClrTx/>
                        <a:buSzTx/>
                        <a:buFontTx/>
                        <a:buNone/>
                      </a:pPr>
                      <a:endParaRPr lang="en-GB" sz="1000" kern="1200" dirty="0">
                        <a:solidFill>
                          <a:schemeClr val="dk1"/>
                        </a:solidFill>
                        <a:latin typeface="Flame Sans"/>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buNone/>
                      </a:pPr>
                      <a:r>
                        <a:rPr lang="en-GB" sz="1050" kern="1200" dirty="0">
                          <a:solidFill>
                            <a:schemeClr val="dk1"/>
                          </a:solidFill>
                          <a:latin typeface="Flame Sans"/>
                          <a:ea typeface="+mn-ea"/>
                          <a:cs typeface="+mn-cs"/>
                        </a:rPr>
                        <a:t>Y – need to finalise compliance by Dec 2024</a:t>
                      </a:r>
                    </a:p>
                  </a:txBody>
                  <a:tcPr>
                    <a:lnL w="12700" cap="flat" cmpd="sng" algn="ctr">
                      <a:solidFill>
                        <a:schemeClr val="tx1"/>
                      </a:solidFill>
                      <a:prstDash val="solid"/>
                      <a:round/>
                      <a:headEnd type="none" w="med" len="med"/>
                      <a:tailEnd type="none" w="med" len="med"/>
                    </a:lnL>
                    <a:lnR w="0">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0">
                      <a:noFill/>
                    </a:lnTlToBr>
                    <a:lnBlToTr w="0">
                      <a:noFill/>
                    </a:lnBlToTr>
                    <a:noFill/>
                  </a:tcPr>
                </a:tc>
                <a:extLst>
                  <a:ext uri="{0D108BD9-81ED-4DB2-BD59-A6C34878D82A}">
                    <a16:rowId xmlns:a16="http://schemas.microsoft.com/office/drawing/2014/main" val="4035582430"/>
                  </a:ext>
                </a:extLst>
              </a:tr>
              <a:tr h="404722">
                <a:tc>
                  <a:txBody>
                    <a:bodyPr/>
                    <a:lstStyle/>
                    <a:p>
                      <a:r>
                        <a:rPr lang="en-GB" sz="1000" dirty="0">
                          <a:latin typeface="Flame Sans"/>
                        </a:rPr>
                        <a:t>UK’s Sustainability Disclosure Requirements (SDR) </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000" dirty="0">
                          <a:latin typeface="Flame Sans"/>
                        </a:rPr>
                        <a:t>31</a:t>
                      </a:r>
                      <a:r>
                        <a:rPr lang="en-GB" sz="1000" baseline="30000" dirty="0">
                          <a:latin typeface="Flame Sans"/>
                        </a:rPr>
                        <a:t>st</a:t>
                      </a:r>
                      <a:r>
                        <a:rPr lang="en-GB" sz="1000" dirty="0">
                          <a:latin typeface="Flame Sans"/>
                        </a:rPr>
                        <a:t> May 2024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000" kern="1200" dirty="0">
                          <a:solidFill>
                            <a:schemeClr val="dk1"/>
                          </a:solidFill>
                          <a:latin typeface="Flame Sans"/>
                          <a:ea typeface="+mn-ea"/>
                          <a:cs typeface="+mn-cs"/>
                        </a:rPr>
                        <a:t>This is a new reporting framework for financial companies to improve transparency and accountability in sustainability reporting. Likely to apply to investors rather than operators directly.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buNone/>
                      </a:pPr>
                      <a:r>
                        <a:rPr lang="en-GB" sz="1050" kern="1200" dirty="0">
                          <a:solidFill>
                            <a:schemeClr val="dk1"/>
                          </a:solidFill>
                          <a:latin typeface="Flame Sans"/>
                          <a:ea typeface="+mn-ea"/>
                          <a:cs typeface="+mn-cs"/>
                        </a:rPr>
                        <a:t>N – only applies to financial organisations and is not confirmed by new gov</a:t>
                      </a:r>
                    </a:p>
                  </a:txBody>
                  <a:tcPr>
                    <a:lnL w="12700" cap="flat" cmpd="sng" algn="ctr">
                      <a:solidFill>
                        <a:schemeClr val="tx1"/>
                      </a:solidFill>
                      <a:prstDash val="solid"/>
                      <a:round/>
                      <a:headEnd type="none" w="med" len="med"/>
                      <a:tailEnd type="none" w="med" len="med"/>
                    </a:lnL>
                    <a:lnR w="0">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0">
                      <a:noFill/>
                    </a:lnTlToBr>
                    <a:lnBlToTr w="0">
                      <a:noFill/>
                    </a:lnBlToTr>
                    <a:noFill/>
                  </a:tcPr>
                </a:tc>
                <a:extLst>
                  <a:ext uri="{0D108BD9-81ED-4DB2-BD59-A6C34878D82A}">
                    <a16:rowId xmlns:a16="http://schemas.microsoft.com/office/drawing/2014/main" val="589904448"/>
                  </a:ext>
                </a:extLst>
              </a:tr>
              <a:tr h="404722">
                <a:tc>
                  <a:txBody>
                    <a:bodyPr/>
                    <a:lstStyle/>
                    <a:p>
                      <a:r>
                        <a:rPr lang="en-GB" sz="1000" dirty="0">
                          <a:latin typeface="Flame Sans"/>
                        </a:rPr>
                        <a:t>Green Claims Code</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000" dirty="0">
                          <a:latin typeface="Flame Sans"/>
                        </a:rPr>
                        <a:t>2021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000" kern="1200" dirty="0">
                          <a:solidFill>
                            <a:schemeClr val="dk1"/>
                          </a:solidFill>
                          <a:latin typeface="Flame Sans"/>
                          <a:ea typeface="+mn-ea"/>
                          <a:cs typeface="+mn-cs"/>
                        </a:rPr>
                        <a:t>Designed by the Competition and Markets authority, this checklist helps business to ensure they do not get called up for greenwashing.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buNone/>
                      </a:pPr>
                      <a:r>
                        <a:rPr lang="en-GB" sz="1050" kern="1200" dirty="0">
                          <a:solidFill>
                            <a:schemeClr val="dk1"/>
                          </a:solidFill>
                          <a:latin typeface="Flame Sans"/>
                          <a:ea typeface="+mn-ea"/>
                          <a:cs typeface="+mn-cs"/>
                        </a:rPr>
                        <a:t>Y – in play</a:t>
                      </a:r>
                    </a:p>
                  </a:txBody>
                  <a:tcPr>
                    <a:lnL w="12700" cap="flat" cmpd="sng" algn="ctr">
                      <a:solidFill>
                        <a:schemeClr val="tx1"/>
                      </a:solidFill>
                      <a:prstDash val="solid"/>
                      <a:round/>
                      <a:headEnd type="none" w="med" len="med"/>
                      <a:tailEnd type="none" w="med" len="med"/>
                    </a:lnL>
                    <a:lnR w="0">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0">
                      <a:noFill/>
                    </a:lnTlToBr>
                    <a:lnBlToTr w="0">
                      <a:noFill/>
                    </a:lnBlToTr>
                    <a:noFill/>
                  </a:tcPr>
                </a:tc>
                <a:extLst>
                  <a:ext uri="{0D108BD9-81ED-4DB2-BD59-A6C34878D82A}">
                    <a16:rowId xmlns:a16="http://schemas.microsoft.com/office/drawing/2014/main" val="354825316"/>
                  </a:ext>
                </a:extLst>
              </a:tr>
              <a:tr h="404722">
                <a:tc>
                  <a:txBody>
                    <a:bodyPr/>
                    <a:lstStyle/>
                    <a:p>
                      <a:r>
                        <a:rPr lang="en-GB" sz="1000" dirty="0">
                          <a:latin typeface="Flame Sans"/>
                        </a:rPr>
                        <a:t>UK Carbon Border Adjustment Mechanism (CBAM)</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000" dirty="0">
                          <a:latin typeface="Flame Sans"/>
                        </a:rPr>
                        <a:t>Jan 27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000" kern="1200" dirty="0">
                          <a:solidFill>
                            <a:schemeClr val="dk1"/>
                          </a:solidFill>
                          <a:latin typeface="Flame Sans"/>
                          <a:ea typeface="+mn-ea"/>
                          <a:cs typeface="+mn-cs"/>
                        </a:rPr>
                        <a:t>This will affect our suppliers. On imports of certain carbon intensive imported goods from the following sectors: aluminium; cement; ceramics; fertilisers; glass; hydrogen; and iron and steel.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buNone/>
                      </a:pPr>
                      <a:r>
                        <a:rPr lang="en-GB" sz="1050" kern="1200" dirty="0">
                          <a:solidFill>
                            <a:schemeClr val="dk1"/>
                          </a:solidFill>
                          <a:latin typeface="Flame Sans"/>
                          <a:ea typeface="+mn-ea"/>
                          <a:cs typeface="+mn-cs"/>
                        </a:rPr>
                        <a:t>N – waiting for results from 2024 consultation </a:t>
                      </a:r>
                    </a:p>
                  </a:txBody>
                  <a:tcPr>
                    <a:lnL w="12700" cap="flat" cmpd="sng" algn="ctr">
                      <a:solidFill>
                        <a:schemeClr val="tx1"/>
                      </a:solidFill>
                      <a:prstDash val="solid"/>
                      <a:round/>
                      <a:headEnd type="none" w="med" len="med"/>
                      <a:tailEnd type="none" w="med" len="med"/>
                    </a:lnL>
                    <a:lnR w="0">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0">
                      <a:noFill/>
                    </a:lnTlToBr>
                    <a:lnBlToTr w="0">
                      <a:noFill/>
                    </a:lnBlToTr>
                    <a:noFill/>
                  </a:tcPr>
                </a:tc>
                <a:extLst>
                  <a:ext uri="{0D108BD9-81ED-4DB2-BD59-A6C34878D82A}">
                    <a16:rowId xmlns:a16="http://schemas.microsoft.com/office/drawing/2014/main" val="1908693170"/>
                  </a:ext>
                </a:extLst>
              </a:tr>
              <a:tr h="404722">
                <a:tc>
                  <a:txBody>
                    <a:bodyPr/>
                    <a:lstStyle/>
                    <a:p>
                      <a:r>
                        <a:rPr lang="en-GB" sz="1000" dirty="0">
                          <a:latin typeface="Flame Sans"/>
                        </a:rPr>
                        <a:t>The Building Regulations 2024</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000" dirty="0">
                          <a:latin typeface="Flame Sans"/>
                        </a:rPr>
                        <a:t>Apr 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000" kern="1200" dirty="0">
                          <a:solidFill>
                            <a:schemeClr val="dk1"/>
                          </a:solidFill>
                          <a:latin typeface="Flame Sans"/>
                          <a:ea typeface="+mn-ea"/>
                          <a:cs typeface="+mn-cs"/>
                        </a:rPr>
                        <a:t>Updates to the building regulations include Renewable Energy Integration encouraging new buildings to use renewables inc. solar, heat pumps. Updated U-values looking into how well the building retains heat.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buNone/>
                      </a:pPr>
                      <a:r>
                        <a:rPr lang="en-GB" sz="1050" kern="1200" dirty="0">
                          <a:solidFill>
                            <a:schemeClr val="dk1"/>
                          </a:solidFill>
                          <a:latin typeface="Flame Sans"/>
                          <a:ea typeface="+mn-ea"/>
                          <a:cs typeface="+mn-cs"/>
                        </a:rPr>
                        <a:t>Y – in play</a:t>
                      </a:r>
                    </a:p>
                  </a:txBody>
                  <a:tcPr>
                    <a:lnL w="12700" cap="flat" cmpd="sng" algn="ctr">
                      <a:solidFill>
                        <a:schemeClr val="tx1"/>
                      </a:solidFill>
                      <a:prstDash val="solid"/>
                      <a:round/>
                      <a:headEnd type="none" w="med" len="med"/>
                      <a:tailEnd type="none" w="med" len="med"/>
                    </a:lnL>
                    <a:lnR w="0">
                      <a:noFill/>
                    </a:lnR>
                    <a:lnT w="12700" cap="flat" cmpd="sng" algn="ctr">
                      <a:solidFill>
                        <a:schemeClr val="tx1"/>
                      </a:solidFill>
                      <a:prstDash val="solid"/>
                      <a:round/>
                      <a:headEnd type="none" w="med" len="med"/>
                      <a:tailEnd type="none" w="med" len="med"/>
                    </a:lnT>
                    <a:lnB w="12700">
                      <a:solidFill>
                        <a:schemeClr val="tx1"/>
                      </a:solidFill>
                    </a:lnB>
                    <a:lnTlToBr w="0">
                      <a:noFill/>
                    </a:lnTlToBr>
                    <a:lnBlToTr w="0">
                      <a:noFill/>
                    </a:lnBlToTr>
                    <a:noFill/>
                  </a:tcPr>
                </a:tc>
                <a:extLst>
                  <a:ext uri="{0D108BD9-81ED-4DB2-BD59-A6C34878D82A}">
                    <a16:rowId xmlns:a16="http://schemas.microsoft.com/office/drawing/2014/main" val="472071647"/>
                  </a:ext>
                </a:extLst>
              </a:tr>
            </a:tbl>
          </a:graphicData>
        </a:graphic>
      </p:graphicFrame>
      <p:sp>
        <p:nvSpPr>
          <p:cNvPr id="5" name="TextBox 4">
            <a:extLst>
              <a:ext uri="{FF2B5EF4-FFF2-40B4-BE49-F238E27FC236}">
                <a16:creationId xmlns:a16="http://schemas.microsoft.com/office/drawing/2014/main" id="{6A457B44-3F43-1EF5-39A2-F9E154E1359B}"/>
              </a:ext>
            </a:extLst>
          </p:cNvPr>
          <p:cNvSpPr txBox="1"/>
          <p:nvPr/>
        </p:nvSpPr>
        <p:spPr>
          <a:xfrm>
            <a:off x="214049" y="133588"/>
            <a:ext cx="4659791" cy="369332"/>
          </a:xfrm>
          <a:prstGeom prst="rect">
            <a:avLst/>
          </a:prstGeom>
          <a:noFill/>
        </p:spPr>
        <p:txBody>
          <a:bodyPr wrap="square" rtlCol="0">
            <a:spAutoFit/>
          </a:bodyPr>
          <a:lstStyle/>
          <a:p>
            <a:r>
              <a:rPr lang="en-GB" dirty="0">
                <a:latin typeface="Flame" panose="02030503040203040104" pitchFamily="18" charset="0"/>
              </a:rPr>
              <a:t>Legislation Tracker 2024 -  Planet</a:t>
            </a:r>
          </a:p>
        </p:txBody>
      </p:sp>
    </p:spTree>
    <p:extLst>
      <p:ext uri="{BB962C8B-B14F-4D97-AF65-F5344CB8AC3E}">
        <p14:creationId xmlns:p14="http://schemas.microsoft.com/office/powerpoint/2010/main" val="3182665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10DA5ECB-6442-23F1-DB58-1C0E02422DA1}"/>
              </a:ext>
            </a:extLst>
          </p:cNvPr>
          <p:cNvGraphicFramePr>
            <a:graphicFrameLocks noGrp="1"/>
          </p:cNvGraphicFramePr>
          <p:nvPr>
            <p:extLst>
              <p:ext uri="{D42A27DB-BD31-4B8C-83A1-F6EECF244321}">
                <p14:modId xmlns:p14="http://schemas.microsoft.com/office/powerpoint/2010/main" val="4206750711"/>
              </p:ext>
            </p:extLst>
          </p:nvPr>
        </p:nvGraphicFramePr>
        <p:xfrm>
          <a:off x="340846" y="554154"/>
          <a:ext cx="11149190" cy="5920740"/>
        </p:xfrm>
        <a:graphic>
          <a:graphicData uri="http://schemas.openxmlformats.org/drawingml/2006/table">
            <a:tbl>
              <a:tblPr firstRow="1" bandRow="1">
                <a:tableStyleId>{0660B408-B3CF-4A94-85FC-2B1E0A45F4A2}</a:tableStyleId>
              </a:tblPr>
              <a:tblGrid>
                <a:gridCol w="2282343">
                  <a:extLst>
                    <a:ext uri="{9D8B030D-6E8A-4147-A177-3AD203B41FA5}">
                      <a16:colId xmlns:a16="http://schemas.microsoft.com/office/drawing/2014/main" val="3751725666"/>
                    </a:ext>
                  </a:extLst>
                </a:gridCol>
                <a:gridCol w="902313">
                  <a:extLst>
                    <a:ext uri="{9D8B030D-6E8A-4147-A177-3AD203B41FA5}">
                      <a16:colId xmlns:a16="http://schemas.microsoft.com/office/drawing/2014/main" val="1175377543"/>
                    </a:ext>
                  </a:extLst>
                </a:gridCol>
                <a:gridCol w="3889723">
                  <a:extLst>
                    <a:ext uri="{9D8B030D-6E8A-4147-A177-3AD203B41FA5}">
                      <a16:colId xmlns:a16="http://schemas.microsoft.com/office/drawing/2014/main" val="1728037260"/>
                    </a:ext>
                  </a:extLst>
                </a:gridCol>
                <a:gridCol w="4074811">
                  <a:extLst>
                    <a:ext uri="{9D8B030D-6E8A-4147-A177-3AD203B41FA5}">
                      <a16:colId xmlns:a16="http://schemas.microsoft.com/office/drawing/2014/main" val="3779603565"/>
                    </a:ext>
                  </a:extLst>
                </a:gridCol>
              </a:tblGrid>
              <a:tr h="193018">
                <a:tc>
                  <a:txBody>
                    <a:bodyPr/>
                    <a:lstStyle/>
                    <a:p>
                      <a:r>
                        <a:rPr lang="en-GB" sz="1200" dirty="0">
                          <a:latin typeface="Flame Sans"/>
                        </a:rPr>
                        <a:t>What?</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solidFill>
                  </a:tcPr>
                </a:tc>
                <a:tc>
                  <a:txBody>
                    <a:bodyPr/>
                    <a:lstStyle/>
                    <a:p>
                      <a:r>
                        <a:rPr lang="en-GB" sz="1200" dirty="0">
                          <a:latin typeface="Flame Sans"/>
                        </a:rPr>
                        <a:t>When?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solidFill>
                  </a:tcPr>
                </a:tc>
                <a:tc>
                  <a:txBody>
                    <a:bodyPr/>
                    <a:lstStyle/>
                    <a:p>
                      <a:r>
                        <a:rPr lang="en-GB" sz="1200" dirty="0">
                          <a:latin typeface="Flame Sans" panose="020B0503030201040103" pitchFamily="34" charset="0"/>
                        </a:rPr>
                        <a:t>Next Steps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solidFill>
                  </a:tcPr>
                </a:tc>
                <a:tc>
                  <a:txBody>
                    <a:bodyPr/>
                    <a:lstStyle/>
                    <a:p>
                      <a:pPr lvl="0" algn="l">
                        <a:lnSpc>
                          <a:spcPct val="100000"/>
                        </a:lnSpc>
                        <a:spcBef>
                          <a:spcPts val="0"/>
                        </a:spcBef>
                        <a:spcAft>
                          <a:spcPts val="0"/>
                        </a:spcAft>
                        <a:buNone/>
                      </a:pPr>
                      <a:r>
                        <a:rPr lang="en-GB" sz="1200" b="1" i="0" u="none" strike="noStrike" noProof="0" dirty="0">
                          <a:solidFill>
                            <a:srgbClr val="FFFFFF"/>
                          </a:solidFill>
                          <a:latin typeface="Flame Sans"/>
                        </a:rPr>
                        <a:t>Confirmed (Y/N)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solidFill>
                  </a:tcPr>
                </a:tc>
                <a:extLst>
                  <a:ext uri="{0D108BD9-81ED-4DB2-BD59-A6C34878D82A}">
                    <a16:rowId xmlns:a16="http://schemas.microsoft.com/office/drawing/2014/main" val="1656803019"/>
                  </a:ext>
                </a:extLst>
              </a:tr>
              <a:tr h="3575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dirty="0">
                          <a:latin typeface="Flame Sans"/>
                        </a:rPr>
                        <a:t>Advertising Restrictions HFSS</a:t>
                      </a:r>
                    </a:p>
                    <a:p>
                      <a:endParaRPr lang="en-GB" sz="1050" dirty="0">
                        <a:latin typeface="Flame Sans" panose="020B0503030201040103"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050" dirty="0">
                          <a:latin typeface="Flame Sans"/>
                        </a:rPr>
                        <a:t>Oct ‘25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kern="1200" dirty="0">
                          <a:solidFill>
                            <a:schemeClr val="dk1"/>
                          </a:solidFill>
                          <a:latin typeface="Flame Sans" panose="020B0503030201040103" pitchFamily="34" charset="0"/>
                          <a:ea typeface="+mn-ea"/>
                          <a:cs typeface="+mn-cs"/>
                        </a:rPr>
                        <a:t>9pm watershed on TV and a ban of paid-for above and below the line and online advertising for HFSS food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50" kern="1200" dirty="0">
                        <a:solidFill>
                          <a:schemeClr val="dk1"/>
                        </a:solidFill>
                        <a:latin typeface="Flame Sans" panose="020B0503030201040103"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50" kern="1200" dirty="0">
                          <a:solidFill>
                            <a:schemeClr val="dk1"/>
                          </a:solidFill>
                          <a:latin typeface="Flame Sans" panose="020B0503030201040103" pitchFamily="34" charset="0"/>
                          <a:ea typeface="+mn-ea"/>
                          <a:cs typeface="+mn-cs"/>
                        </a:rPr>
                        <a:t>The labour government announced that they will legislate to restrict advertising of junk food to children during the Kings speech on 17th July 2024. However, the legislation have not been confirmed.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50" kern="1200" dirty="0">
                        <a:solidFill>
                          <a:schemeClr val="dk1"/>
                        </a:solidFill>
                        <a:latin typeface="Flame Sans" panose="020B0503030201040103"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50" kern="1200" dirty="0">
                          <a:solidFill>
                            <a:schemeClr val="dk1"/>
                          </a:solidFill>
                          <a:latin typeface="Flame Sans" panose="020B0503030201040103" pitchFamily="34" charset="0"/>
                          <a:ea typeface="+mn-ea"/>
                          <a:cs typeface="+mn-cs"/>
                        </a:rPr>
                        <a:t>Further detail </a:t>
                      </a:r>
                      <a:r>
                        <a:rPr lang="en-GB" sz="1050" kern="1200" dirty="0">
                          <a:solidFill>
                            <a:schemeClr val="dk1"/>
                          </a:solidFill>
                          <a:latin typeface="Flame Sans" panose="020B0503030201040103" pitchFamily="34" charset="0"/>
                          <a:ea typeface="+mn-ea"/>
                          <a:cs typeface="+mn-cs"/>
                          <a:hlinkClick r:id="rId2"/>
                        </a:rPr>
                        <a:t>here</a:t>
                      </a:r>
                      <a:endParaRPr lang="en-GB" sz="1050" kern="1200" dirty="0">
                        <a:solidFill>
                          <a:schemeClr val="dk1"/>
                        </a:solidFill>
                        <a:latin typeface="Flame Sans" panose="020B0503030201040103" pitchFamily="34" charset="0"/>
                        <a:ea typeface="+mn-ea"/>
                        <a:cs typeface="+mn-cs"/>
                      </a:endParaRPr>
                    </a:p>
                    <a:p>
                      <a:endParaRPr lang="en-GB" sz="1050" kern="1200" dirty="0">
                        <a:solidFill>
                          <a:schemeClr val="dk1"/>
                        </a:solidFill>
                        <a:latin typeface="Flame Sans" panose="020B0503030201040103"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buNone/>
                      </a:pPr>
                      <a:r>
                        <a:rPr lang="en-GB" sz="1050" kern="1200" dirty="0">
                          <a:solidFill>
                            <a:schemeClr val="dk1"/>
                          </a:solidFill>
                          <a:latin typeface="Flame Sans"/>
                          <a:ea typeface="+mn-ea"/>
                          <a:cs typeface="+mn-cs"/>
                        </a:rPr>
                        <a:t>No – Labour have announced they will legislate against advertising junk food but haven't confirmed whether this legislation is going ahead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82037297"/>
                  </a:ext>
                </a:extLst>
              </a:tr>
              <a:tr h="193018">
                <a:tc>
                  <a:txBody>
                    <a:bodyPr/>
                    <a:lstStyle/>
                    <a:p>
                      <a:r>
                        <a:rPr lang="en-GB" sz="1050" dirty="0">
                          <a:latin typeface="Flame Sans"/>
                        </a:rPr>
                        <a:t>Advertising Restrictions HFSS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050" dirty="0">
                          <a:latin typeface="Flame Sans"/>
                        </a:rPr>
                        <a:t>Oct ‘ 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050" kern="1200" dirty="0">
                          <a:solidFill>
                            <a:schemeClr val="dk1"/>
                          </a:solidFill>
                          <a:latin typeface="Flame Sans"/>
                          <a:ea typeface="+mn-ea"/>
                          <a:cs typeface="+mn-cs"/>
                        </a:rPr>
                        <a:t>Volume promotions of certain high-fat, sugar products ban comes into force.</a:t>
                      </a:r>
                    </a:p>
                    <a:p>
                      <a:endParaRPr lang="en-GB" sz="1050" kern="1200" dirty="0">
                        <a:solidFill>
                          <a:schemeClr val="dk1"/>
                        </a:solidFill>
                        <a:latin typeface="Flame Sans" panose="020B0503030201040103" pitchFamily="34" charset="0"/>
                        <a:ea typeface="+mn-ea"/>
                        <a:cs typeface="+mn-cs"/>
                      </a:endParaRPr>
                    </a:p>
                    <a:p>
                      <a:r>
                        <a:rPr lang="en-GB" sz="1050" kern="1200" dirty="0">
                          <a:solidFill>
                            <a:schemeClr val="dk1"/>
                          </a:solidFill>
                          <a:latin typeface="Flame Sans"/>
                          <a:ea typeface="+mn-ea"/>
                          <a:cs typeface="+mn-cs"/>
                        </a:rPr>
                        <a:t>Volume promotions of certain high-fat, sugar products ban comes into force. The HFSS rules aim to restrict the promotion of less healthy food and drink products as part of the government’s pledge to reduce obesity and improve health.</a:t>
                      </a:r>
                    </a:p>
                    <a:p>
                      <a:pPr marL="0" algn="l" defTabSz="914400" rtl="0" eaLnBrk="1" latinLnBrk="0" hangingPunct="1"/>
                      <a:endParaRPr lang="en-GB" sz="1050" kern="1200" dirty="0">
                        <a:solidFill>
                          <a:schemeClr val="dk1"/>
                        </a:solidFill>
                        <a:latin typeface="Flame Sans" panose="020B0503030201040103" pitchFamily="34" charset="0"/>
                        <a:ea typeface="+mn-ea"/>
                        <a:cs typeface="+mn-cs"/>
                      </a:endParaRPr>
                    </a:p>
                    <a:p>
                      <a:pPr marL="0" algn="l" defTabSz="914400" rtl="0" eaLnBrk="1" latinLnBrk="0" hangingPunct="1"/>
                      <a:r>
                        <a:rPr lang="en-GB" sz="1050" kern="1200" dirty="0">
                          <a:solidFill>
                            <a:schemeClr val="dk1"/>
                          </a:solidFill>
                          <a:latin typeface="Flame Sans"/>
                          <a:ea typeface="+mn-ea"/>
                          <a:cs typeface="+mn-cs"/>
                        </a:rPr>
                        <a:t>In England, the regulations cover the placement of promotions in store, multibuy promotional offers such as BOGOF (buy one get one free), and advertising online and on TV before 9pm.</a:t>
                      </a:r>
                    </a:p>
                    <a:p>
                      <a:endParaRPr lang="en-GB" sz="1050" kern="1200" dirty="0">
                        <a:solidFill>
                          <a:schemeClr val="dk1"/>
                        </a:solidFill>
                        <a:latin typeface="Flame Sans" panose="020B0503030201040103" pitchFamily="34" charset="0"/>
                        <a:ea typeface="+mn-ea"/>
                        <a:cs typeface="+mn-cs"/>
                      </a:endParaRPr>
                    </a:p>
                    <a:p>
                      <a:r>
                        <a:rPr lang="en-GB" sz="1050" kern="1200" dirty="0">
                          <a:solidFill>
                            <a:schemeClr val="dk1"/>
                          </a:solidFill>
                          <a:latin typeface="Flame Sans"/>
                          <a:ea typeface="+mn-ea"/>
                          <a:cs typeface="+mn-cs"/>
                        </a:rPr>
                        <a:t>Further detail </a:t>
                      </a:r>
                      <a:r>
                        <a:rPr lang="en-GB" sz="1050" kern="1200" dirty="0">
                          <a:solidFill>
                            <a:schemeClr val="dk1"/>
                          </a:solidFill>
                          <a:latin typeface="Flame Sans"/>
                          <a:ea typeface="+mn-ea"/>
                          <a:cs typeface="+mn-cs"/>
                          <a:hlinkClick r:id="rId3"/>
                        </a:rPr>
                        <a:t>here</a:t>
                      </a:r>
                      <a:endParaRPr lang="en-GB" sz="1050" kern="1200" dirty="0">
                        <a:solidFill>
                          <a:schemeClr val="dk1"/>
                        </a:solidFill>
                        <a:latin typeface="Flame Sans"/>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l">
                        <a:lnSpc>
                          <a:spcPct val="100000"/>
                        </a:lnSpc>
                        <a:spcBef>
                          <a:spcPts val="0"/>
                        </a:spcBef>
                        <a:spcAft>
                          <a:spcPts val="0"/>
                        </a:spcAft>
                        <a:buNone/>
                      </a:pPr>
                      <a:r>
                        <a:rPr lang="en-GB" sz="1100" b="0" i="0" u="none" strike="noStrike" kern="1200" noProof="0" dirty="0">
                          <a:solidFill>
                            <a:schemeClr val="dk1"/>
                          </a:solidFill>
                          <a:latin typeface="Flame Sans"/>
                        </a:rPr>
                        <a:t>No – Labour have announced they will legislate against advertising junk food but have not confirmed whether this legislation is going ahead</a:t>
                      </a:r>
                      <a:endParaRPr lang="en-GB" sz="1100" b="0" i="0" u="none" strike="noStrike" kern="1200" noProof="0" dirty="0">
                        <a:solidFill>
                          <a:srgbClr val="000000"/>
                        </a:solidFill>
                        <a:latin typeface="Flame San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45458603"/>
                  </a:ext>
                </a:extLst>
              </a:tr>
              <a:tr h="193018">
                <a:tc>
                  <a:txBody>
                    <a:bodyPr/>
                    <a:lstStyle/>
                    <a:p>
                      <a:pPr lvl="0">
                        <a:buNone/>
                      </a:pPr>
                      <a:r>
                        <a:rPr lang="en-GB" sz="1050" dirty="0">
                          <a:latin typeface="Flame Sans"/>
                        </a:rPr>
                        <a:t>Ban on energy drinks to under16s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buNone/>
                      </a:pPr>
                      <a:r>
                        <a:rPr lang="en-GB" sz="1050" kern="1200" dirty="0">
                          <a:solidFill>
                            <a:schemeClr val="dk1"/>
                          </a:solidFill>
                          <a:latin typeface="Flame Sans"/>
                          <a:ea typeface="+mn-ea"/>
                          <a:cs typeface="+mn-cs"/>
                        </a:rPr>
                        <a:t>2025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buNone/>
                      </a:pPr>
                      <a:r>
                        <a:rPr lang="en-GB" sz="1050" kern="1200" noProof="0" dirty="0">
                          <a:solidFill>
                            <a:schemeClr val="dk1"/>
                          </a:solidFill>
                          <a:latin typeface="Flame Sans"/>
                          <a:ea typeface="+mn-ea"/>
                          <a:cs typeface="+mn-cs"/>
                        </a:rPr>
                        <a:t>Any energy drink containing more than 150mg of caffeine per litre would not be available to anyone under the age of 16. The policy is expected to be enforced by Trading Standards.</a:t>
                      </a:r>
                      <a:endParaRPr lang="en-US" sz="1050" kern="1200" dirty="0">
                        <a:solidFill>
                          <a:schemeClr val="dk1"/>
                        </a:solidFill>
                        <a:latin typeface="Flame Sans"/>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buNone/>
                      </a:pPr>
                      <a:r>
                        <a:rPr lang="en-GB" sz="1050" kern="1200" dirty="0">
                          <a:solidFill>
                            <a:schemeClr val="dk1"/>
                          </a:solidFill>
                          <a:latin typeface="Flame Sans"/>
                          <a:ea typeface="+mn-ea"/>
                          <a:cs typeface="+mn-cs"/>
                        </a:rPr>
                        <a:t>Yes – Labour will set out the legal framework and technical guidance for the new legislation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45242733"/>
                  </a:ext>
                </a:extLst>
              </a:tr>
              <a:tr h="193018">
                <a:tc>
                  <a:txBody>
                    <a:bodyPr/>
                    <a:lstStyle/>
                    <a:p>
                      <a:r>
                        <a:rPr lang="en-GB" sz="1050" dirty="0">
                          <a:latin typeface="Flame Sans"/>
                        </a:rPr>
                        <a:t>PROPOSED</a:t>
                      </a:r>
                    </a:p>
                    <a:p>
                      <a:r>
                        <a:rPr lang="en-GB" sz="1050" dirty="0">
                          <a:latin typeface="Flame Sans"/>
                        </a:rPr>
                        <a:t>Welsh Meal Deal Restrictions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050" dirty="0">
                          <a:latin typeface="Flame Sans"/>
                        </a:rPr>
                        <a:t>2025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fontAlgn="base" latinLnBrk="0" hangingPunct="1"/>
                      <a:r>
                        <a:rPr lang="en-GB" sz="1050" kern="1200" dirty="0">
                          <a:solidFill>
                            <a:schemeClr val="dk1"/>
                          </a:solidFill>
                          <a:latin typeface="Flame Sans" panose="020B0503030201040103" pitchFamily="34" charset="0"/>
                          <a:ea typeface="+mn-ea"/>
                          <a:cs typeface="+mn-cs"/>
                        </a:rPr>
                        <a:t>Meal deals with a high fat, sugar or salt content will be restricted in Wales under plans to tackle obesity and diabetes.</a:t>
                      </a:r>
                    </a:p>
                    <a:p>
                      <a:pPr marL="0" algn="l" defTabSz="914400" rtl="0" eaLnBrk="1" fontAlgn="base" latinLnBrk="0" hangingPunct="1"/>
                      <a:endParaRPr lang="en-GB" sz="1050" kern="1200" dirty="0">
                        <a:solidFill>
                          <a:schemeClr val="dk1"/>
                        </a:solidFill>
                        <a:latin typeface="Flame Sans" panose="020B0503030201040103" pitchFamily="34" charset="0"/>
                        <a:ea typeface="+mn-ea"/>
                        <a:cs typeface="+mn-cs"/>
                      </a:endParaRPr>
                    </a:p>
                    <a:p>
                      <a:pPr marL="0" algn="l" defTabSz="914400" rtl="0" eaLnBrk="1" fontAlgn="base" latinLnBrk="0" hangingPunct="1"/>
                      <a:r>
                        <a:rPr lang="en-GB" sz="1050" kern="1200" dirty="0">
                          <a:solidFill>
                            <a:schemeClr val="dk1"/>
                          </a:solidFill>
                          <a:latin typeface="Flame Sans" panose="020B0503030201040103" pitchFamily="34" charset="0"/>
                          <a:ea typeface="+mn-ea"/>
                          <a:cs typeface="+mn-cs"/>
                        </a:rPr>
                        <a:t>Price drops and multi-buy offers on unhealthy foods will be banned in the Welsh government's proposals.</a:t>
                      </a:r>
                    </a:p>
                    <a:p>
                      <a:endParaRPr lang="en-GB" sz="1050" kern="1200" dirty="0">
                        <a:solidFill>
                          <a:schemeClr val="dk1"/>
                        </a:solidFill>
                        <a:latin typeface="Flame Sans" panose="020B0503030201040103"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buNone/>
                      </a:pPr>
                      <a:endParaRPr lang="en-GB" sz="1050" kern="1200" dirty="0">
                        <a:solidFill>
                          <a:schemeClr val="dk1"/>
                        </a:solidFill>
                        <a:latin typeface="Flame Sans"/>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88104716"/>
                  </a:ext>
                </a:extLst>
              </a:tr>
            </a:tbl>
          </a:graphicData>
        </a:graphic>
      </p:graphicFrame>
      <p:sp>
        <p:nvSpPr>
          <p:cNvPr id="5" name="TextBox 4">
            <a:extLst>
              <a:ext uri="{FF2B5EF4-FFF2-40B4-BE49-F238E27FC236}">
                <a16:creationId xmlns:a16="http://schemas.microsoft.com/office/drawing/2014/main" id="{6A457B44-3F43-1EF5-39A2-F9E154E1359B}"/>
              </a:ext>
            </a:extLst>
          </p:cNvPr>
          <p:cNvSpPr txBox="1"/>
          <p:nvPr/>
        </p:nvSpPr>
        <p:spPr>
          <a:xfrm>
            <a:off x="214049" y="133588"/>
            <a:ext cx="4659791" cy="369332"/>
          </a:xfrm>
          <a:prstGeom prst="rect">
            <a:avLst/>
          </a:prstGeom>
          <a:noFill/>
        </p:spPr>
        <p:txBody>
          <a:bodyPr wrap="square" rtlCol="0">
            <a:spAutoFit/>
          </a:bodyPr>
          <a:lstStyle/>
          <a:p>
            <a:r>
              <a:rPr lang="en-GB" dirty="0">
                <a:latin typeface="Flame" panose="02030503040203040104" pitchFamily="18" charset="0"/>
              </a:rPr>
              <a:t>Legislation Tracker 2024 - Nutrition </a:t>
            </a:r>
          </a:p>
        </p:txBody>
      </p:sp>
    </p:spTree>
    <p:extLst>
      <p:ext uri="{BB962C8B-B14F-4D97-AF65-F5344CB8AC3E}">
        <p14:creationId xmlns:p14="http://schemas.microsoft.com/office/powerpoint/2010/main" val="212319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10DA5ECB-6442-23F1-DB58-1C0E02422DA1}"/>
              </a:ext>
            </a:extLst>
          </p:cNvPr>
          <p:cNvGraphicFramePr>
            <a:graphicFrameLocks noGrp="1"/>
          </p:cNvGraphicFramePr>
          <p:nvPr>
            <p:extLst>
              <p:ext uri="{D42A27DB-BD31-4B8C-83A1-F6EECF244321}">
                <p14:modId xmlns:p14="http://schemas.microsoft.com/office/powerpoint/2010/main" val="779204641"/>
              </p:ext>
            </p:extLst>
          </p:nvPr>
        </p:nvGraphicFramePr>
        <p:xfrm>
          <a:off x="340846" y="554154"/>
          <a:ext cx="7296458" cy="4159718"/>
        </p:xfrm>
        <a:graphic>
          <a:graphicData uri="http://schemas.openxmlformats.org/drawingml/2006/table">
            <a:tbl>
              <a:tblPr firstRow="1" bandRow="1">
                <a:tableStyleId>{0660B408-B3CF-4A94-85FC-2B1E0A45F4A2}</a:tableStyleId>
              </a:tblPr>
              <a:tblGrid>
                <a:gridCol w="2353990">
                  <a:extLst>
                    <a:ext uri="{9D8B030D-6E8A-4147-A177-3AD203B41FA5}">
                      <a16:colId xmlns:a16="http://schemas.microsoft.com/office/drawing/2014/main" val="3751725666"/>
                    </a:ext>
                  </a:extLst>
                </a:gridCol>
                <a:gridCol w="739740">
                  <a:extLst>
                    <a:ext uri="{9D8B030D-6E8A-4147-A177-3AD203B41FA5}">
                      <a16:colId xmlns:a16="http://schemas.microsoft.com/office/drawing/2014/main" val="1175377543"/>
                    </a:ext>
                  </a:extLst>
                </a:gridCol>
                <a:gridCol w="4202728">
                  <a:extLst>
                    <a:ext uri="{9D8B030D-6E8A-4147-A177-3AD203B41FA5}">
                      <a16:colId xmlns:a16="http://schemas.microsoft.com/office/drawing/2014/main" val="1728037260"/>
                    </a:ext>
                  </a:extLst>
                </a:gridCol>
              </a:tblGrid>
              <a:tr h="296378">
                <a:tc>
                  <a:txBody>
                    <a:bodyPr/>
                    <a:lstStyle/>
                    <a:p>
                      <a:r>
                        <a:rPr lang="en-GB" sz="1200" dirty="0">
                          <a:latin typeface="Flame Sans" panose="020B0503030201040103" pitchFamily="34" charset="0"/>
                        </a:rPr>
                        <a:t>What?</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tx1"/>
                    </a:solidFill>
                  </a:tcPr>
                </a:tc>
                <a:tc>
                  <a:txBody>
                    <a:bodyPr/>
                    <a:lstStyle/>
                    <a:p>
                      <a:r>
                        <a:rPr lang="en-GB" sz="1200" dirty="0">
                          <a:latin typeface="Flame Sans" panose="020B0503030201040103" pitchFamily="34" charset="0"/>
                        </a:rPr>
                        <a:t>When?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tx1"/>
                    </a:solidFill>
                  </a:tcPr>
                </a:tc>
                <a:tc>
                  <a:txBody>
                    <a:bodyPr/>
                    <a:lstStyle/>
                    <a:p>
                      <a:r>
                        <a:rPr lang="en-GB" sz="1200" dirty="0">
                          <a:latin typeface="Flame Sans" panose="020B0503030201040103" pitchFamily="34" charset="0"/>
                        </a:rPr>
                        <a:t>Next Steps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1656803019"/>
                  </a:ext>
                </a:extLst>
              </a:tr>
              <a:tr h="193018">
                <a:tc>
                  <a:txBody>
                    <a:bodyPr/>
                    <a:lstStyle/>
                    <a:p>
                      <a:r>
                        <a:rPr lang="en-GB" sz="1050" dirty="0">
                          <a:latin typeface="Flame Sans" panose="020B0503030201040103" pitchFamily="34" charset="0"/>
                        </a:rPr>
                        <a:t>PROPOSED</a:t>
                      </a:r>
                    </a:p>
                    <a:p>
                      <a:r>
                        <a:rPr lang="en-GB" sz="1050" dirty="0">
                          <a:latin typeface="Flame Sans" panose="020B0503030201040103" pitchFamily="34" charset="0"/>
                        </a:rPr>
                        <a:t>Human Rights Due Diligence</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050" dirty="0">
                          <a:latin typeface="Flame Sans" panose="020B0503030201040103"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050" kern="1200" dirty="0">
                          <a:solidFill>
                            <a:schemeClr val="dk1"/>
                          </a:solidFill>
                          <a:latin typeface="Flame Sans" panose="020B0503030201040103" pitchFamily="34" charset="0"/>
                          <a:ea typeface="+mn-ea"/>
                          <a:cs typeface="+mn-cs"/>
                        </a:rPr>
                        <a:t>One to watch</a:t>
                      </a:r>
                    </a:p>
                    <a:p>
                      <a:endParaRPr lang="en-GB" sz="1050" kern="1200" dirty="0">
                        <a:solidFill>
                          <a:schemeClr val="dk1"/>
                        </a:solidFill>
                        <a:latin typeface="Flame Sans" panose="020B0503030201040103" pitchFamily="34" charset="0"/>
                        <a:ea typeface="+mn-ea"/>
                        <a:cs typeface="+mn-cs"/>
                      </a:endParaRPr>
                    </a:p>
                    <a:p>
                      <a:r>
                        <a:rPr lang="en-GB" sz="1050" kern="1200" dirty="0">
                          <a:solidFill>
                            <a:schemeClr val="dk1"/>
                          </a:solidFill>
                          <a:latin typeface="Flame Sans" panose="020B0503030201040103" pitchFamily="34" charset="0"/>
                          <a:ea typeface="+mn-ea"/>
                          <a:cs typeface="+mn-cs"/>
                        </a:rPr>
                        <a:t>Likely to include a duty to prevent and mitigate human rights and environmental harms so far as is reasonably practical. This would be within our own operations, products and services, those of our subsidiaries and throughout our value chains.</a:t>
                      </a:r>
                    </a:p>
                    <a:p>
                      <a:endParaRPr lang="en-GB" sz="1050" kern="1200" dirty="0">
                        <a:solidFill>
                          <a:schemeClr val="dk1"/>
                        </a:solidFill>
                        <a:latin typeface="Flame Sans" panose="020B0503030201040103" pitchFamily="34" charset="0"/>
                        <a:ea typeface="+mn-ea"/>
                        <a:cs typeface="+mn-cs"/>
                      </a:endParaRPr>
                    </a:p>
                    <a:p>
                      <a:r>
                        <a:rPr lang="en-GB" sz="1050" kern="1200" dirty="0">
                          <a:solidFill>
                            <a:schemeClr val="dk1"/>
                          </a:solidFill>
                          <a:latin typeface="Flame Sans" panose="020B0503030201040103" pitchFamily="34" charset="0"/>
                          <a:ea typeface="+mn-ea"/>
                          <a:cs typeface="+mn-cs"/>
                        </a:rPr>
                        <a:t>EU legislation has been adopted as of Apr ’24, and likely UK law will follow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35832794"/>
                  </a:ext>
                </a:extLst>
              </a:tr>
              <a:tr h="193018">
                <a:tc>
                  <a:txBody>
                    <a:bodyPr/>
                    <a:lstStyle/>
                    <a:p>
                      <a:r>
                        <a:rPr lang="en-GB" sz="1050" dirty="0">
                          <a:latin typeface="Flame Sans" panose="020B0503030201040103" pitchFamily="34" charset="0"/>
                        </a:rPr>
                        <a:t>PROPOSED</a:t>
                      </a:r>
                    </a:p>
                    <a:p>
                      <a:r>
                        <a:rPr lang="en-GB" sz="1050" kern="1200" dirty="0">
                          <a:solidFill>
                            <a:schemeClr val="dk1"/>
                          </a:solidFill>
                          <a:latin typeface="Flame Sans" panose="020B0503030201040103" pitchFamily="34" charset="0"/>
                          <a:ea typeface="+mn-ea"/>
                          <a:cs typeface="+mn-cs"/>
                        </a:rPr>
                        <a:t>Commercial Organisations and Public Authorities Duty (Human Rights and Environment) Bill</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050" dirty="0">
                          <a:latin typeface="Flame Sans" panose="020B0503030201040103"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050" dirty="0">
                          <a:latin typeface="Flame Sans" panose="020B0503030201040103" pitchFamily="34" charset="0"/>
                        </a:rPr>
                        <a:t>One to watch</a:t>
                      </a:r>
                    </a:p>
                    <a:p>
                      <a:endParaRPr lang="en-GB" sz="1050" dirty="0">
                        <a:latin typeface="Flame Sans" panose="020B0503030201040103" pitchFamily="34" charset="0"/>
                      </a:endParaRPr>
                    </a:p>
                    <a:p>
                      <a:r>
                        <a:rPr lang="en-GB" sz="1050" dirty="0">
                          <a:latin typeface="Flame Sans" panose="020B0503030201040103" pitchFamily="34" charset="0"/>
                        </a:rPr>
                        <a:t>Currently a private members bill:</a:t>
                      </a:r>
                    </a:p>
                    <a:p>
                      <a:pPr marL="171450" indent="-171450">
                        <a:buFont typeface="Arial" panose="020B0604020202020204" pitchFamily="34" charset="0"/>
                        <a:buChar char="•"/>
                      </a:pPr>
                      <a:r>
                        <a:rPr lang="en-GB" sz="1050" kern="1200" dirty="0">
                          <a:solidFill>
                            <a:schemeClr val="dk1"/>
                          </a:solidFill>
                          <a:latin typeface="Flame Sans" panose="020B0503030201040103" pitchFamily="34" charset="0"/>
                          <a:ea typeface="+mn-ea"/>
                          <a:cs typeface="+mn-cs"/>
                        </a:rPr>
                        <a:t>to undertake human rights and environmental due diligence to identify, address, prevent, mitigate and remedy harms in their operations and value chains.</a:t>
                      </a:r>
                    </a:p>
                    <a:p>
                      <a:pPr marL="171450" indent="-171450">
                        <a:buFont typeface="Arial" panose="020B0604020202020204" pitchFamily="34" charset="0"/>
                        <a:buChar char="•"/>
                      </a:pPr>
                      <a:r>
                        <a:rPr lang="en-GB" sz="1050" kern="1200" dirty="0">
                          <a:solidFill>
                            <a:schemeClr val="dk1"/>
                          </a:solidFill>
                          <a:latin typeface="Flame Sans" panose="020B0503030201040103" pitchFamily="34" charset="0"/>
                          <a:ea typeface="+mn-ea"/>
                          <a:cs typeface="+mn-cs"/>
                        </a:rPr>
                        <a:t>hold companies accountable for a failure to prevent abuses through liability provisions.</a:t>
                      </a:r>
                    </a:p>
                    <a:p>
                      <a:pPr marL="171450" indent="-171450">
                        <a:buFont typeface="Arial" panose="020B0604020202020204" pitchFamily="34" charset="0"/>
                        <a:buChar char="•"/>
                      </a:pPr>
                      <a:r>
                        <a:rPr lang="en-GB" sz="1050" kern="1200" dirty="0">
                          <a:solidFill>
                            <a:schemeClr val="dk1"/>
                          </a:solidFill>
                          <a:latin typeface="Flame Sans" panose="020B0503030201040103" pitchFamily="34" charset="0"/>
                          <a:ea typeface="+mn-ea"/>
                          <a:cs typeface="+mn-cs"/>
                        </a:rPr>
                        <a:t>help to level the playing field between businesses, bringing them all up to the same standard of practice and providing clarity and certainty on legal obligations.</a:t>
                      </a:r>
                    </a:p>
                    <a:p>
                      <a:pPr marL="171450" indent="-171450">
                        <a:buFont typeface="Arial" panose="020B0604020202020204" pitchFamily="34" charset="0"/>
                        <a:buChar char="•"/>
                      </a:pPr>
                      <a:r>
                        <a:rPr lang="en-GB" sz="1050" kern="1200" dirty="0">
                          <a:solidFill>
                            <a:schemeClr val="dk1"/>
                          </a:solidFill>
                          <a:latin typeface="Flame Sans" panose="020B0503030201040103" pitchFamily="34" charset="0"/>
                          <a:ea typeface="+mn-ea"/>
                          <a:cs typeface="+mn-cs"/>
                        </a:rPr>
                        <a:t>enable victims of abuses, including modern slavery, to access justice through the courts of the home country of the lead company in a supply chain.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6775513"/>
                  </a:ext>
                </a:extLst>
              </a:tr>
            </a:tbl>
          </a:graphicData>
        </a:graphic>
      </p:graphicFrame>
      <p:sp>
        <p:nvSpPr>
          <p:cNvPr id="5" name="TextBox 4">
            <a:extLst>
              <a:ext uri="{FF2B5EF4-FFF2-40B4-BE49-F238E27FC236}">
                <a16:creationId xmlns:a16="http://schemas.microsoft.com/office/drawing/2014/main" id="{6A457B44-3F43-1EF5-39A2-F9E154E1359B}"/>
              </a:ext>
            </a:extLst>
          </p:cNvPr>
          <p:cNvSpPr txBox="1"/>
          <p:nvPr/>
        </p:nvSpPr>
        <p:spPr>
          <a:xfrm>
            <a:off x="214049" y="133588"/>
            <a:ext cx="4659791" cy="369332"/>
          </a:xfrm>
          <a:prstGeom prst="rect">
            <a:avLst/>
          </a:prstGeom>
          <a:noFill/>
        </p:spPr>
        <p:txBody>
          <a:bodyPr wrap="square" rtlCol="0">
            <a:spAutoFit/>
          </a:bodyPr>
          <a:lstStyle/>
          <a:p>
            <a:r>
              <a:rPr lang="en-GB" dirty="0">
                <a:latin typeface="Flame" panose="02030503040203040104" pitchFamily="18" charset="0"/>
              </a:rPr>
              <a:t>Legislation Tracker 2024 -  People</a:t>
            </a:r>
          </a:p>
        </p:txBody>
      </p:sp>
    </p:spTree>
    <p:extLst>
      <p:ext uri="{BB962C8B-B14F-4D97-AF65-F5344CB8AC3E}">
        <p14:creationId xmlns:p14="http://schemas.microsoft.com/office/powerpoint/2010/main" val="2732507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10DA5ECB-6442-23F1-DB58-1C0E02422DA1}"/>
              </a:ext>
            </a:extLst>
          </p:cNvPr>
          <p:cNvGraphicFramePr>
            <a:graphicFrameLocks noGrp="1"/>
          </p:cNvGraphicFramePr>
          <p:nvPr>
            <p:extLst>
              <p:ext uri="{D42A27DB-BD31-4B8C-83A1-F6EECF244321}">
                <p14:modId xmlns:p14="http://schemas.microsoft.com/office/powerpoint/2010/main" val="2602072959"/>
              </p:ext>
            </p:extLst>
          </p:nvPr>
        </p:nvGraphicFramePr>
        <p:xfrm>
          <a:off x="340845" y="554154"/>
          <a:ext cx="9375810" cy="4822658"/>
        </p:xfrm>
        <a:graphic>
          <a:graphicData uri="http://schemas.openxmlformats.org/drawingml/2006/table">
            <a:tbl>
              <a:tblPr firstRow="1" bandRow="1">
                <a:tableStyleId>{0660B408-B3CF-4A94-85FC-2B1E0A45F4A2}</a:tableStyleId>
              </a:tblPr>
              <a:tblGrid>
                <a:gridCol w="1681919">
                  <a:extLst>
                    <a:ext uri="{9D8B030D-6E8A-4147-A177-3AD203B41FA5}">
                      <a16:colId xmlns:a16="http://schemas.microsoft.com/office/drawing/2014/main" val="3751725666"/>
                    </a:ext>
                  </a:extLst>
                </a:gridCol>
                <a:gridCol w="1431636">
                  <a:extLst>
                    <a:ext uri="{9D8B030D-6E8A-4147-A177-3AD203B41FA5}">
                      <a16:colId xmlns:a16="http://schemas.microsoft.com/office/drawing/2014/main" val="1175377543"/>
                    </a:ext>
                  </a:extLst>
                </a:gridCol>
                <a:gridCol w="4738255">
                  <a:extLst>
                    <a:ext uri="{9D8B030D-6E8A-4147-A177-3AD203B41FA5}">
                      <a16:colId xmlns:a16="http://schemas.microsoft.com/office/drawing/2014/main" val="1728037260"/>
                    </a:ext>
                  </a:extLst>
                </a:gridCol>
                <a:gridCol w="1524000">
                  <a:extLst>
                    <a:ext uri="{9D8B030D-6E8A-4147-A177-3AD203B41FA5}">
                      <a16:colId xmlns:a16="http://schemas.microsoft.com/office/drawing/2014/main" val="360414831"/>
                    </a:ext>
                  </a:extLst>
                </a:gridCol>
              </a:tblGrid>
              <a:tr h="296378">
                <a:tc>
                  <a:txBody>
                    <a:bodyPr/>
                    <a:lstStyle/>
                    <a:p>
                      <a:r>
                        <a:rPr lang="en-GB" sz="1200" dirty="0">
                          <a:latin typeface="Flame Sans"/>
                        </a:rPr>
                        <a:t>What?</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FFCCFF"/>
                    </a:solidFill>
                  </a:tcPr>
                </a:tc>
                <a:tc>
                  <a:txBody>
                    <a:bodyPr/>
                    <a:lstStyle/>
                    <a:p>
                      <a:r>
                        <a:rPr lang="en-GB" sz="1200" dirty="0">
                          <a:latin typeface="Flame Sans"/>
                        </a:rPr>
                        <a:t>When?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FFCCFF"/>
                    </a:solidFill>
                  </a:tcPr>
                </a:tc>
                <a:tc>
                  <a:txBody>
                    <a:bodyPr/>
                    <a:lstStyle/>
                    <a:p>
                      <a:r>
                        <a:rPr lang="en-GB" sz="1200" dirty="0">
                          <a:latin typeface="Flame Sans"/>
                        </a:rPr>
                        <a:t>Next Steps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FFCCFF"/>
                    </a:solidFill>
                  </a:tcPr>
                </a:tc>
                <a:tc>
                  <a:txBody>
                    <a:bodyPr/>
                    <a:lstStyle/>
                    <a:p>
                      <a:r>
                        <a:rPr lang="en-GB" sz="1200" dirty="0">
                          <a:latin typeface="Flame Sans"/>
                        </a:rPr>
                        <a:t>Confirmed (Y/N)</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FFCCFF"/>
                    </a:solidFill>
                  </a:tcPr>
                </a:tc>
                <a:extLst>
                  <a:ext uri="{0D108BD9-81ED-4DB2-BD59-A6C34878D82A}">
                    <a16:rowId xmlns:a16="http://schemas.microsoft.com/office/drawing/2014/main" val="1656803019"/>
                  </a:ext>
                </a:extLst>
              </a:tr>
              <a:tr h="193018">
                <a:tc>
                  <a:txBody>
                    <a:bodyPr/>
                    <a:lstStyle/>
                    <a:p>
                      <a:pPr marL="0" lvl="0" indent="0" algn="l">
                        <a:lnSpc>
                          <a:spcPct val="100000"/>
                        </a:lnSpc>
                        <a:buNone/>
                      </a:pPr>
                      <a:r>
                        <a:rPr lang="en-GB" sz="1050" b="0" i="0" u="none" strike="noStrike" baseline="0" noProof="0" dirty="0">
                          <a:solidFill>
                            <a:srgbClr val="000000"/>
                          </a:solidFill>
                          <a:latin typeface="Flame Sans"/>
                        </a:rPr>
                        <a:t>Industrial and Livestock Rearing Emissions Directive (IED 2.0) - replacing previous document from 2010</a:t>
                      </a:r>
                      <a:endParaRPr lang="en-US" dirty="0"/>
                    </a:p>
                    <a:p>
                      <a:pPr lvl="0">
                        <a:buNone/>
                      </a:pPr>
                      <a:endParaRPr lang="en-GB" sz="1050" dirty="0">
                        <a:latin typeface="Flame Sans"/>
                      </a:endParaRPr>
                    </a:p>
                  </a:txBody>
                  <a:tcPr>
                    <a:lnL w="0">
                      <a:noFill/>
                    </a:lnL>
                    <a:lnR w="12700">
                      <a:solidFill>
                        <a:schemeClr val="tx1"/>
                      </a:solidFill>
                    </a:lnR>
                    <a:lnT w="12700">
                      <a:solidFill>
                        <a:schemeClr val="tx1"/>
                      </a:solidFill>
                    </a:lnT>
                    <a:lnB w="12700">
                      <a:solidFill>
                        <a:schemeClr val="tx1"/>
                      </a:solidFill>
                    </a:lnB>
                    <a:lnTlToBr w="0">
                      <a:noFill/>
                    </a:lnTlToBr>
                    <a:lnBlToTr w="0">
                      <a:noFill/>
                    </a:lnBlToTr>
                    <a:noFill/>
                  </a:tcPr>
                </a:tc>
                <a:tc>
                  <a:txBody>
                    <a:bodyPr/>
                    <a:lstStyle/>
                    <a:p>
                      <a:pPr lvl="0">
                        <a:buNone/>
                      </a:pPr>
                      <a:r>
                        <a:rPr lang="en-GB" sz="1050" dirty="0">
                          <a:latin typeface="Flame Sans"/>
                        </a:rPr>
                        <a:t>4th Aug 24</a:t>
                      </a:r>
                      <a:endParaRPr lang="en-US" dirty="0"/>
                    </a:p>
                  </a:txBody>
                  <a:tcPr>
                    <a:lnL w="12700">
                      <a:solidFill>
                        <a:schemeClr val="tx1"/>
                      </a:solidFill>
                    </a:lnL>
                    <a:lnR w="12700">
                      <a:solidFill>
                        <a:schemeClr val="tx1"/>
                      </a:solidFill>
                    </a:lnR>
                    <a:lnT w="12700">
                      <a:solidFill>
                        <a:schemeClr val="tx1"/>
                      </a:solidFill>
                    </a:lnT>
                    <a:lnB w="12700">
                      <a:solidFill>
                        <a:schemeClr val="tx1"/>
                      </a:solidFill>
                    </a:lnB>
                    <a:lnTlToBr w="0">
                      <a:noFill/>
                    </a:lnTlToBr>
                    <a:lnBlToTr w="0">
                      <a:noFill/>
                    </a:lnBlToTr>
                    <a:noFill/>
                  </a:tcPr>
                </a:tc>
                <a:tc>
                  <a:txBody>
                    <a:bodyPr/>
                    <a:lstStyle/>
                    <a:p>
                      <a:pPr marL="0" lvl="0" indent="0" algn="l">
                        <a:lnSpc>
                          <a:spcPct val="100000"/>
                        </a:lnSpc>
                        <a:spcBef>
                          <a:spcPts val="0"/>
                        </a:spcBef>
                        <a:spcAft>
                          <a:spcPts val="0"/>
                        </a:spcAft>
                        <a:buNone/>
                      </a:pPr>
                      <a:r>
                        <a:rPr lang="en-GB" sz="1050" kern="1200" dirty="0">
                          <a:solidFill>
                            <a:schemeClr val="dk1"/>
                          </a:solidFill>
                          <a:latin typeface="Flame Sans"/>
                          <a:ea typeface="+mn-ea"/>
                          <a:cs typeface="+mn-cs"/>
                        </a:rPr>
                        <a:t>Annual environmental inspections industrial pork and poultry farms, organic is excluded. Member states report emissions on behalf of farmers. This information will enable member states to draw up 'transition plans' for their farms with these plans coming into effect 2030/32</a:t>
                      </a:r>
                      <a:endParaRPr lang="en-US" dirty="0"/>
                    </a:p>
                    <a:p>
                      <a:pPr marL="0" lvl="0" indent="0" algn="l">
                        <a:lnSpc>
                          <a:spcPct val="100000"/>
                        </a:lnSpc>
                        <a:spcBef>
                          <a:spcPts val="0"/>
                        </a:spcBef>
                        <a:spcAft>
                          <a:spcPts val="0"/>
                        </a:spcAft>
                        <a:buNone/>
                      </a:pPr>
                      <a:endParaRPr lang="en-GB" sz="1050" kern="1200" dirty="0">
                        <a:solidFill>
                          <a:schemeClr val="dk1"/>
                        </a:solidFill>
                        <a:latin typeface="Flame Sans"/>
                        <a:ea typeface="+mn-ea"/>
                        <a:cs typeface="+mn-cs"/>
                      </a:endParaRPr>
                    </a:p>
                    <a:p>
                      <a:pPr marL="0" lvl="0" indent="0" algn="l">
                        <a:lnSpc>
                          <a:spcPct val="100000"/>
                        </a:lnSpc>
                        <a:spcBef>
                          <a:spcPts val="0"/>
                        </a:spcBef>
                        <a:spcAft>
                          <a:spcPts val="0"/>
                        </a:spcAft>
                        <a:buNone/>
                      </a:pPr>
                      <a:r>
                        <a:rPr lang="en-GB" sz="1050" kern="1200" dirty="0">
                          <a:solidFill>
                            <a:schemeClr val="dk1"/>
                          </a:solidFill>
                          <a:latin typeface="Flame Sans"/>
                          <a:ea typeface="+mn-ea"/>
                          <a:cs typeface="+mn-cs"/>
                        </a:rPr>
                        <a:t>Scope:</a:t>
                      </a:r>
                      <a:endParaRPr lang="en-GB" dirty="0"/>
                    </a:p>
                    <a:p>
                      <a:pPr marL="171450" lvl="0" indent="-171450" algn="l">
                        <a:lnSpc>
                          <a:spcPct val="100000"/>
                        </a:lnSpc>
                        <a:spcBef>
                          <a:spcPts val="0"/>
                        </a:spcBef>
                        <a:spcAft>
                          <a:spcPts val="0"/>
                        </a:spcAft>
                        <a:buFont typeface="Arial"/>
                        <a:buChar char="•"/>
                      </a:pPr>
                      <a:r>
                        <a:rPr lang="en-GB" sz="1050" kern="1200" dirty="0">
                          <a:solidFill>
                            <a:schemeClr val="dk1"/>
                          </a:solidFill>
                          <a:latin typeface="Flame Sans"/>
                          <a:ea typeface="+mn-ea"/>
                          <a:cs typeface="+mn-cs"/>
                        </a:rPr>
                        <a:t>Pig farms with 350 Livestock Units approx. 1,100 pigs, 700 sows (this threshold has lowered from previous scope) </a:t>
                      </a:r>
                      <a:endParaRPr lang="en-GB" dirty="0"/>
                    </a:p>
                    <a:p>
                      <a:pPr marL="171450" lvl="0" indent="-171450" algn="l">
                        <a:lnSpc>
                          <a:spcPct val="100000"/>
                        </a:lnSpc>
                        <a:spcBef>
                          <a:spcPts val="0"/>
                        </a:spcBef>
                        <a:spcAft>
                          <a:spcPts val="0"/>
                        </a:spcAft>
                        <a:buFont typeface="Arial"/>
                        <a:buChar char="•"/>
                      </a:pPr>
                      <a:r>
                        <a:rPr lang="en-GB" sz="1050" kern="1200" dirty="0">
                          <a:solidFill>
                            <a:schemeClr val="dk1"/>
                          </a:solidFill>
                          <a:latin typeface="Flame Sans"/>
                          <a:ea typeface="+mn-ea"/>
                          <a:cs typeface="+mn-cs"/>
                        </a:rPr>
                        <a:t>Poultry farms with 280 Livestock units approx. 40k chickens for meat (unchanged from previous scope)</a:t>
                      </a:r>
                      <a:endParaRPr lang="en-GB" dirty="0"/>
                    </a:p>
                    <a:p>
                      <a:pPr marL="171450" lvl="0" indent="-171450" algn="l">
                        <a:lnSpc>
                          <a:spcPct val="100000"/>
                        </a:lnSpc>
                        <a:spcBef>
                          <a:spcPts val="0"/>
                        </a:spcBef>
                        <a:spcAft>
                          <a:spcPts val="0"/>
                        </a:spcAft>
                        <a:buFont typeface="Arial"/>
                        <a:buChar char="•"/>
                      </a:pPr>
                      <a:r>
                        <a:rPr lang="en-GB" sz="1050" kern="1200" dirty="0">
                          <a:solidFill>
                            <a:schemeClr val="dk1"/>
                          </a:solidFill>
                          <a:latin typeface="Flame Sans"/>
                          <a:ea typeface="+mn-ea"/>
                          <a:cs typeface="+mn-cs"/>
                        </a:rPr>
                        <a:t>Egg producing farms with 21,400 laying hens (this threshold has lowered)</a:t>
                      </a:r>
                      <a:endParaRPr lang="en-GB" dirty="0"/>
                    </a:p>
                    <a:p>
                      <a:pPr marL="171450" lvl="0" indent="-171450" algn="l">
                        <a:lnSpc>
                          <a:spcPct val="100000"/>
                        </a:lnSpc>
                        <a:spcBef>
                          <a:spcPts val="0"/>
                        </a:spcBef>
                        <a:spcAft>
                          <a:spcPts val="0"/>
                        </a:spcAft>
                        <a:buFont typeface="Arial"/>
                        <a:buChar char="•"/>
                      </a:pPr>
                      <a:endParaRPr lang="en-GB" sz="1050" kern="1200" dirty="0">
                        <a:solidFill>
                          <a:schemeClr val="dk1"/>
                        </a:solidFill>
                        <a:latin typeface="Flame Sans"/>
                        <a:ea typeface="+mn-ea"/>
                        <a:cs typeface="+mn-cs"/>
                      </a:endParaRPr>
                    </a:p>
                    <a:p>
                      <a:pPr marL="0" lvl="0" indent="0" algn="l">
                        <a:lnSpc>
                          <a:spcPct val="100000"/>
                        </a:lnSpc>
                        <a:spcBef>
                          <a:spcPts val="0"/>
                        </a:spcBef>
                        <a:spcAft>
                          <a:spcPts val="0"/>
                        </a:spcAft>
                        <a:buNone/>
                      </a:pPr>
                      <a:r>
                        <a:rPr lang="en-GB" sz="1050" kern="1200" dirty="0">
                          <a:solidFill>
                            <a:schemeClr val="dk1"/>
                          </a:solidFill>
                          <a:latin typeface="Flame Sans"/>
                          <a:ea typeface="+mn-ea"/>
                          <a:cs typeface="+mn-cs"/>
                        </a:rPr>
                        <a:t>Penalties include 3% a companies annual turnover &amp; citizens claiming compensation for 'illegal pollution'</a:t>
                      </a:r>
                      <a:endParaRPr lang="en-GB" dirty="0"/>
                    </a:p>
                    <a:p>
                      <a:pPr marL="0" lvl="0" indent="0" algn="l">
                        <a:lnSpc>
                          <a:spcPct val="100000"/>
                        </a:lnSpc>
                        <a:spcBef>
                          <a:spcPts val="0"/>
                        </a:spcBef>
                        <a:spcAft>
                          <a:spcPts val="0"/>
                        </a:spcAft>
                        <a:buNone/>
                      </a:pPr>
                      <a:endParaRPr lang="en-GB" sz="1050" kern="1200" dirty="0">
                        <a:solidFill>
                          <a:schemeClr val="dk1"/>
                        </a:solidFill>
                        <a:latin typeface="Flame Sans"/>
                        <a:ea typeface="+mn-ea"/>
                        <a:cs typeface="+mn-cs"/>
                      </a:endParaRPr>
                    </a:p>
                    <a:p>
                      <a:pPr marL="0" lvl="0" indent="0" algn="l">
                        <a:lnSpc>
                          <a:spcPct val="100000"/>
                        </a:lnSpc>
                        <a:spcBef>
                          <a:spcPts val="0"/>
                        </a:spcBef>
                        <a:spcAft>
                          <a:spcPts val="0"/>
                        </a:spcAft>
                        <a:buNone/>
                      </a:pPr>
                      <a:r>
                        <a:rPr lang="en-GB" sz="1050" kern="1200" dirty="0">
                          <a:solidFill>
                            <a:schemeClr val="dk1"/>
                          </a:solidFill>
                          <a:latin typeface="Flame Sans"/>
                          <a:ea typeface="+mn-ea"/>
                          <a:cs typeface="+mn-cs"/>
                        </a:rPr>
                        <a:t>We can use the legislation to gather stronger emissions data via </a:t>
                      </a:r>
                      <a:r>
                        <a:rPr lang="en-GB" sz="1050" b="0" i="0" u="none" strike="noStrike" kern="1200" noProof="0" dirty="0">
                          <a:solidFill>
                            <a:srgbClr val="26324B"/>
                          </a:solidFill>
                          <a:latin typeface="Arial"/>
                        </a:rPr>
                        <a:t> </a:t>
                      </a:r>
                      <a:r>
                        <a:rPr lang="en-GB" sz="1050" b="0" i="0" u="sng" strike="noStrike" kern="1200" noProof="0" dirty="0">
                          <a:solidFill>
                            <a:schemeClr val="dk1"/>
                          </a:solidFill>
                          <a:latin typeface="Arial"/>
                          <a:hlinkClick r:id="rId2"/>
                        </a:rPr>
                        <a:t>new Industrial Emissions Portal Regulation (IEPR)</a:t>
                      </a:r>
                      <a:endParaRPr lang="en-GB" sz="1050" kern="1200" dirty="0">
                        <a:solidFill>
                          <a:schemeClr val="dk1"/>
                        </a:solidFill>
                        <a:latin typeface="Flame Sans"/>
                        <a:ea typeface="+mn-ea"/>
                        <a:cs typeface="+mn-cs"/>
                      </a:endParaRPr>
                    </a:p>
                  </a:txBody>
                  <a:tcPr>
                    <a:lnL w="12700">
                      <a:solidFill>
                        <a:schemeClr val="tx1"/>
                      </a:solidFill>
                    </a:lnL>
                    <a:lnR w="12700">
                      <a:solidFill>
                        <a:schemeClr val="tx1"/>
                      </a:solidFill>
                    </a:lnR>
                    <a:lnT w="12700">
                      <a:solidFill>
                        <a:schemeClr val="tx1"/>
                      </a:solidFill>
                    </a:lnT>
                    <a:lnB w="12700">
                      <a:solidFill>
                        <a:schemeClr val="tx1"/>
                      </a:solidFill>
                    </a:lnB>
                    <a:lnTlToBr w="0">
                      <a:noFill/>
                    </a:lnTlToBr>
                    <a:lnBlToTr w="0">
                      <a:noFill/>
                    </a:lnBlToTr>
                    <a:noFill/>
                  </a:tcPr>
                </a:tc>
                <a:tc>
                  <a:txBody>
                    <a:bodyPr/>
                    <a:lstStyle/>
                    <a:p>
                      <a:pPr marL="0" lvl="0" indent="0">
                        <a:buNone/>
                      </a:pPr>
                      <a:r>
                        <a:rPr lang="en-GB" sz="1050" dirty="0">
                          <a:latin typeface="Flame Sans" panose="020B0503030201040103" pitchFamily="34" charset="0"/>
                        </a:rPr>
                        <a:t>N – This may impact our suppliers, but we firstly need to determine the size of all farms</a:t>
                      </a:r>
                    </a:p>
                  </a:txBody>
                  <a:tcPr>
                    <a:lnL w="12700" cap="flat" cmpd="sng" algn="ctr">
                      <a:solidFill>
                        <a:schemeClr val="tx1"/>
                      </a:solidFill>
                      <a:prstDash val="solid"/>
                      <a:round/>
                      <a:headEnd type="none" w="med" len="med"/>
                      <a:tailEnd type="none" w="med" len="med"/>
                    </a:lnL>
                    <a:lnR w="0">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0">
                      <a:noFill/>
                    </a:lnTlToBr>
                    <a:lnBlToTr w="0">
                      <a:noFill/>
                    </a:lnBlToTr>
                    <a:noFill/>
                  </a:tcPr>
                </a:tc>
                <a:extLst>
                  <a:ext uri="{0D108BD9-81ED-4DB2-BD59-A6C34878D82A}">
                    <a16:rowId xmlns:a16="http://schemas.microsoft.com/office/drawing/2014/main" val="2145458603"/>
                  </a:ext>
                </a:extLst>
              </a:tr>
              <a:tr h="261271">
                <a:tc>
                  <a:txBody>
                    <a:bodyPr/>
                    <a:lstStyle/>
                    <a:p>
                      <a:pPr lvl="0" algn="l">
                        <a:lnSpc>
                          <a:spcPct val="100000"/>
                        </a:lnSpc>
                        <a:spcBef>
                          <a:spcPts val="0"/>
                        </a:spcBef>
                        <a:spcAft>
                          <a:spcPts val="0"/>
                        </a:spcAft>
                        <a:buNone/>
                      </a:pPr>
                      <a:r>
                        <a:rPr lang="en-US" sz="1050" b="0" dirty="0">
                          <a:latin typeface="Flame Sans"/>
                        </a:rPr>
                        <a:t>Corporate Sustainability Reporting Directive (CSRD)</a:t>
                      </a:r>
                      <a:endParaRPr lang="en-US" sz="1050" dirty="0">
                        <a:latin typeface="Flame Sans"/>
                      </a:endParaRPr>
                    </a:p>
                    <a:p>
                      <a:pPr lvl="0">
                        <a:buNone/>
                      </a:pPr>
                      <a:br>
                        <a:rPr lang="en-US" dirty="0"/>
                      </a:br>
                      <a:br>
                        <a:rPr lang="en-US" dirty="0"/>
                      </a:br>
                      <a:endParaRPr lang="en-US" dirty="0"/>
                    </a:p>
                  </a:txBody>
                  <a:tcPr>
                    <a:lnL w="0">
                      <a:noFill/>
                    </a:lnL>
                    <a:lnR w="12700">
                      <a:solidFill>
                        <a:schemeClr val="tx1"/>
                      </a:solidFill>
                    </a:lnR>
                    <a:lnT w="12700">
                      <a:solidFill>
                        <a:schemeClr val="tx1"/>
                      </a:solidFill>
                    </a:lnT>
                    <a:lnB w="12700">
                      <a:solidFill>
                        <a:schemeClr val="tx1"/>
                      </a:solidFill>
                    </a:lnB>
                    <a:lnTlToBr w="0">
                      <a:noFill/>
                    </a:lnTlToBr>
                    <a:lnBlToTr w="0">
                      <a:noFill/>
                    </a:lnBlToTr>
                    <a:noFill/>
                  </a:tcPr>
                </a:tc>
                <a:tc>
                  <a:txBody>
                    <a:bodyPr/>
                    <a:lstStyle/>
                    <a:p>
                      <a:pPr lvl="0">
                        <a:buNone/>
                      </a:pPr>
                      <a:r>
                        <a:rPr lang="en-GB" sz="1050" dirty="0">
                          <a:latin typeface="Flame Sans"/>
                        </a:rPr>
                        <a:t>1st Jan 2024 (companies already subject to NFRD)</a:t>
                      </a:r>
                    </a:p>
                    <a:p>
                      <a:pPr lvl="0">
                        <a:buNone/>
                      </a:pPr>
                      <a:endParaRPr lang="en-GB" sz="1050" dirty="0">
                        <a:latin typeface="Flame Sans"/>
                      </a:endParaRPr>
                    </a:p>
                    <a:p>
                      <a:pPr lvl="0">
                        <a:buNone/>
                      </a:pPr>
                      <a:r>
                        <a:rPr lang="en-GB" sz="1050" dirty="0">
                          <a:latin typeface="Flame Sans"/>
                        </a:rPr>
                        <a:t>2025 (large companies not subject to NFRD)</a:t>
                      </a:r>
                    </a:p>
                    <a:p>
                      <a:pPr lvl="0">
                        <a:buNone/>
                      </a:pPr>
                      <a:endParaRPr lang="en-GB" sz="1050" dirty="0">
                        <a:latin typeface="Flame Sans"/>
                      </a:endParaRPr>
                    </a:p>
                    <a:p>
                      <a:pPr lvl="0">
                        <a:buNone/>
                      </a:pPr>
                      <a:r>
                        <a:rPr lang="en-GB" sz="1050" dirty="0">
                          <a:latin typeface="Flame Sans"/>
                        </a:rPr>
                        <a:t>2026 (med to small companies)</a:t>
                      </a:r>
                    </a:p>
                  </a:txBody>
                  <a:tcPr>
                    <a:lnL w="12700">
                      <a:solidFill>
                        <a:schemeClr val="tx1"/>
                      </a:solidFill>
                    </a:lnL>
                    <a:lnR w="12700">
                      <a:solidFill>
                        <a:schemeClr val="tx1"/>
                      </a:solidFill>
                    </a:lnR>
                    <a:lnT w="12700">
                      <a:solidFill>
                        <a:schemeClr val="tx1"/>
                      </a:solidFill>
                    </a:lnT>
                    <a:lnB w="12700">
                      <a:solidFill>
                        <a:schemeClr val="tx1"/>
                      </a:solidFill>
                    </a:lnB>
                    <a:lnTlToBr w="0">
                      <a:noFill/>
                    </a:lnTlToBr>
                    <a:lnBlToTr w="0">
                      <a:noFill/>
                    </a:lnBlToTr>
                    <a:noFill/>
                  </a:tcPr>
                </a:tc>
                <a:tc>
                  <a:txBody>
                    <a:bodyPr/>
                    <a:lstStyle/>
                    <a:p>
                      <a:pPr marL="285750" lvl="0" indent="-285750" algn="l">
                        <a:lnSpc>
                          <a:spcPct val="100000"/>
                        </a:lnSpc>
                        <a:spcBef>
                          <a:spcPts val="0"/>
                        </a:spcBef>
                        <a:spcAft>
                          <a:spcPts val="0"/>
                        </a:spcAft>
                        <a:buFont typeface="Arial"/>
                        <a:buChar char="•"/>
                      </a:pPr>
                      <a:r>
                        <a:rPr lang="en-GB" sz="1050" b="0" i="0" u="none" strike="noStrike" kern="1200" noProof="0" dirty="0">
                          <a:solidFill>
                            <a:srgbClr val="200800"/>
                          </a:solidFill>
                          <a:latin typeface="Flame Sans"/>
                        </a:rPr>
                        <a:t>Non-EU companies with a net turnover of €150 million in the EU, and with at least one subsidiary or branch in the union will be subject to this – this would be for RBI</a:t>
                      </a:r>
                      <a:endParaRPr lang="en-US" sz="1050" dirty="0">
                        <a:latin typeface="Flame Sans"/>
                      </a:endParaRPr>
                    </a:p>
                    <a:p>
                      <a:pPr marL="285750" lvl="0" indent="-285750" algn="l">
                        <a:lnSpc>
                          <a:spcPct val="100000"/>
                        </a:lnSpc>
                        <a:spcBef>
                          <a:spcPts val="0"/>
                        </a:spcBef>
                        <a:spcAft>
                          <a:spcPts val="0"/>
                        </a:spcAft>
                        <a:buFont typeface="Arial"/>
                        <a:buChar char="•"/>
                      </a:pPr>
                      <a:r>
                        <a:rPr lang="en-GB" sz="1050" b="0" i="0" u="none" strike="noStrike" kern="1200" noProof="0" dirty="0">
                          <a:solidFill>
                            <a:srgbClr val="200800"/>
                          </a:solidFill>
                          <a:latin typeface="Flame Sans"/>
                        </a:rPr>
                        <a:t>EU companies subject to legislation report in 2025 is they meet 2/3 of:  </a:t>
                      </a:r>
                      <a:r>
                        <a:rPr lang="en-GB" sz="1100" b="0" i="0" u="none" strike="noStrike" kern="1200" noProof="0" dirty="0">
                          <a:solidFill>
                            <a:srgbClr val="200800"/>
                          </a:solidFill>
                          <a:latin typeface="Flame Sans"/>
                        </a:rPr>
                        <a:t>€40 million net turnover, €20 million total assets, 250 employees</a:t>
                      </a:r>
                    </a:p>
                    <a:p>
                      <a:pPr marL="285750" lvl="0" indent="-285750" algn="l">
                        <a:lnSpc>
                          <a:spcPct val="100000"/>
                        </a:lnSpc>
                        <a:spcBef>
                          <a:spcPts val="0"/>
                        </a:spcBef>
                        <a:spcAft>
                          <a:spcPts val="0"/>
                        </a:spcAft>
                        <a:buFont typeface="Arial"/>
                        <a:buChar char="•"/>
                      </a:pPr>
                      <a:r>
                        <a:rPr lang="en-GB" sz="1050" b="0" i="0" u="none" strike="noStrike" kern="1200" noProof="0" dirty="0">
                          <a:solidFill>
                            <a:srgbClr val="212121"/>
                          </a:solidFill>
                          <a:latin typeface="Flame Sans"/>
                        </a:rPr>
                        <a:t>Have an EU branch that generates a net turnover exceeding €40 million</a:t>
                      </a:r>
                      <a:endParaRPr lang="en-GB" sz="1050" b="0" i="0" u="none" strike="noStrike" kern="1200" noProof="0" dirty="0">
                        <a:solidFill>
                          <a:srgbClr val="200800"/>
                        </a:solidFill>
                        <a:latin typeface="Flame Sans"/>
                      </a:endParaRPr>
                    </a:p>
                    <a:p>
                      <a:pPr marL="285750" lvl="0" indent="-285750" algn="l">
                        <a:lnSpc>
                          <a:spcPct val="100000"/>
                        </a:lnSpc>
                        <a:spcBef>
                          <a:spcPts val="0"/>
                        </a:spcBef>
                        <a:spcAft>
                          <a:spcPts val="0"/>
                        </a:spcAft>
                        <a:buFont typeface="Arial"/>
                        <a:buChar char="•"/>
                      </a:pPr>
                      <a:endParaRPr lang="en-GB" sz="1100" b="0" i="0" u="none" strike="noStrike" kern="1200" noProof="0" dirty="0">
                        <a:solidFill>
                          <a:srgbClr val="200800"/>
                        </a:solidFill>
                        <a:latin typeface="Flame Sans"/>
                      </a:endParaRPr>
                    </a:p>
                    <a:p>
                      <a:pPr marL="0" lvl="0" indent="0" algn="l">
                        <a:lnSpc>
                          <a:spcPct val="100000"/>
                        </a:lnSpc>
                        <a:spcBef>
                          <a:spcPts val="0"/>
                        </a:spcBef>
                        <a:spcAft>
                          <a:spcPts val="0"/>
                        </a:spcAft>
                        <a:buNone/>
                      </a:pPr>
                      <a:r>
                        <a:rPr lang="en-GB" sz="1100" b="0" i="0" u="none" strike="noStrike" kern="1200" noProof="0" dirty="0">
                          <a:solidFill>
                            <a:srgbClr val="200800"/>
                          </a:solidFill>
                          <a:hlinkClick r:id="rId3"/>
                        </a:rPr>
                        <a:t>CSRD reporting for UK and other non-EU companies | Normative</a:t>
                      </a:r>
                      <a:endParaRPr lang="en-GB" dirty="0"/>
                    </a:p>
                    <a:p>
                      <a:pPr marL="0" lvl="0" indent="0" algn="l">
                        <a:lnSpc>
                          <a:spcPct val="100000"/>
                        </a:lnSpc>
                        <a:spcBef>
                          <a:spcPts val="0"/>
                        </a:spcBef>
                        <a:spcAft>
                          <a:spcPts val="0"/>
                        </a:spcAft>
                        <a:buNone/>
                      </a:pPr>
                      <a:endParaRPr lang="en-GB" sz="1050" b="0" i="0" u="sng" strike="noStrike" kern="1200" noProof="0" dirty="0">
                        <a:solidFill>
                          <a:schemeClr val="dk1"/>
                        </a:solidFill>
                        <a:latin typeface="Arial"/>
                      </a:endParaRPr>
                    </a:p>
                  </a:txBody>
                  <a:tcPr>
                    <a:lnL w="12700">
                      <a:solidFill>
                        <a:schemeClr val="tx1"/>
                      </a:solidFill>
                    </a:lnL>
                    <a:lnR w="12700">
                      <a:solidFill>
                        <a:schemeClr val="tx1"/>
                      </a:solidFill>
                    </a:lnR>
                    <a:lnT w="12700">
                      <a:solidFill>
                        <a:schemeClr val="tx1"/>
                      </a:solidFill>
                    </a:lnT>
                    <a:lnB w="12700">
                      <a:solidFill>
                        <a:schemeClr val="tx1"/>
                      </a:solidFill>
                    </a:lnB>
                    <a:lnTlToBr w="0">
                      <a:noFill/>
                    </a:lnTlToBr>
                    <a:lnBlToTr w="0">
                      <a:noFill/>
                    </a:lnBlToTr>
                    <a:noFill/>
                  </a:tcPr>
                </a:tc>
                <a:tc>
                  <a:txBody>
                    <a:bodyPr/>
                    <a:lstStyle/>
                    <a:p>
                      <a:pPr marL="0" lvl="0" indent="0">
                        <a:buNone/>
                      </a:pPr>
                      <a:r>
                        <a:rPr lang="en-GB" sz="1050" kern="1200" dirty="0">
                          <a:solidFill>
                            <a:schemeClr val="dk1"/>
                          </a:solidFill>
                          <a:latin typeface="Flame Sans"/>
                          <a:ea typeface="+mn-ea"/>
                          <a:cs typeface="+mn-cs"/>
                        </a:rPr>
                        <a:t>N – This will be for our suppliers and RBI not BKUK</a:t>
                      </a:r>
                    </a:p>
                  </a:txBody>
                  <a:tcPr>
                    <a:lnL w="12700" cap="flat" cmpd="sng" algn="ctr">
                      <a:solidFill>
                        <a:schemeClr val="tx1"/>
                      </a:solidFill>
                      <a:prstDash val="solid"/>
                      <a:round/>
                      <a:headEnd type="none" w="med" len="med"/>
                      <a:tailEnd type="none" w="med" len="med"/>
                    </a:lnL>
                    <a:lnR w="0">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0">
                      <a:noFill/>
                    </a:lnTlToBr>
                    <a:lnBlToTr w="0">
                      <a:noFill/>
                    </a:lnBlToTr>
                    <a:noFill/>
                  </a:tcPr>
                </a:tc>
                <a:extLst>
                  <a:ext uri="{0D108BD9-81ED-4DB2-BD59-A6C34878D82A}">
                    <a16:rowId xmlns:a16="http://schemas.microsoft.com/office/drawing/2014/main" val="1699457517"/>
                  </a:ext>
                </a:extLst>
              </a:tr>
            </a:tbl>
          </a:graphicData>
        </a:graphic>
      </p:graphicFrame>
      <p:sp>
        <p:nvSpPr>
          <p:cNvPr id="5" name="TextBox 4">
            <a:extLst>
              <a:ext uri="{FF2B5EF4-FFF2-40B4-BE49-F238E27FC236}">
                <a16:creationId xmlns:a16="http://schemas.microsoft.com/office/drawing/2014/main" id="{6A457B44-3F43-1EF5-39A2-F9E154E1359B}"/>
              </a:ext>
            </a:extLst>
          </p:cNvPr>
          <p:cNvSpPr txBox="1"/>
          <p:nvPr/>
        </p:nvSpPr>
        <p:spPr>
          <a:xfrm>
            <a:off x="214049" y="133588"/>
            <a:ext cx="8714194" cy="369332"/>
          </a:xfrm>
          <a:prstGeom prst="rect">
            <a:avLst/>
          </a:prstGeom>
          <a:noFill/>
        </p:spPr>
        <p:txBody>
          <a:bodyPr wrap="square" rtlCol="0">
            <a:spAutoFit/>
          </a:bodyPr>
          <a:lstStyle/>
          <a:p>
            <a:r>
              <a:rPr lang="en-GB" dirty="0">
                <a:latin typeface="Flame" panose="02030503040203040104" pitchFamily="18" charset="0"/>
              </a:rPr>
              <a:t>Legislation Tracker 2024 -  EU Regulation to Watch Out For</a:t>
            </a:r>
          </a:p>
        </p:txBody>
      </p:sp>
    </p:spTree>
    <p:extLst>
      <p:ext uri="{BB962C8B-B14F-4D97-AF65-F5344CB8AC3E}">
        <p14:creationId xmlns:p14="http://schemas.microsoft.com/office/powerpoint/2010/main" val="28914199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64EA68AF-2480-4A6F-ACA9-30158CA13CAB}">
  <we:reference id="wa200003915" version="2.0.0.0" store="en-GB" storeType="OMEX"/>
  <we:alternateReferences>
    <we:reference id="wa200003915" version="2.0.0.0" store=""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B603C96BE1C9C4F8E70F7046F759EE5" ma:contentTypeVersion="14" ma:contentTypeDescription="Create a new document." ma:contentTypeScope="" ma:versionID="ed531268c6258a8aa9bd73512818025c">
  <xsd:schema xmlns:xsd="http://www.w3.org/2001/XMLSchema" xmlns:xs="http://www.w3.org/2001/XMLSchema" xmlns:p="http://schemas.microsoft.com/office/2006/metadata/properties" xmlns:ns2="f994a677-8320-4cae-984c-8244cdb5cfd4" xmlns:ns3="21c65636-a593-4993-a84b-df4a73e288cc" targetNamespace="http://schemas.microsoft.com/office/2006/metadata/properties" ma:root="true" ma:fieldsID="b09102c02d65ea845bf8d1c79ac8fbec" ns2:_="" ns3:_="">
    <xsd:import namespace="f994a677-8320-4cae-984c-8244cdb5cfd4"/>
    <xsd:import namespace="21c65636-a593-4993-a84b-df4a73e288cc"/>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LengthInSeconds" minOccurs="0"/>
                <xsd:element ref="ns2:lcf76f155ced4ddcb4097134ff3c332f"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94a677-8320-4cae-984c-8244cdb5cfd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a1188805-fc57-47d8-8ad0-480d0b56f647"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1c65636-a593-4993-a84b-df4a73e288cc"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f994a677-8320-4cae-984c-8244cdb5cfd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0C060F46-028E-498B-97A7-2F146448E352}">
  <ds:schemaRefs>
    <ds:schemaRef ds:uri="21c65636-a593-4993-a84b-df4a73e288cc"/>
    <ds:schemaRef ds:uri="f994a677-8320-4cae-984c-8244cdb5cfd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90305A79-035F-4D1C-85DD-99A36AA29F96}">
  <ds:schemaRefs>
    <ds:schemaRef ds:uri="http://schemas.microsoft.com/sharepoint/v3/contenttype/forms"/>
  </ds:schemaRefs>
</ds:datastoreItem>
</file>

<file path=customXml/itemProps3.xml><?xml version="1.0" encoding="utf-8"?>
<ds:datastoreItem xmlns:ds="http://schemas.openxmlformats.org/officeDocument/2006/customXml" ds:itemID="{23E5F836-ADEE-46D2-B578-17F0D655E05B}">
  <ds:schemaRefs>
    <ds:schemaRef ds:uri="21c65636-a593-4993-a84b-df4a73e288cc"/>
    <ds:schemaRef ds:uri="f994a677-8320-4cae-984c-8244cdb5cfd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1576</TotalTime>
  <Words>2722</Words>
  <Application>Microsoft Office PowerPoint</Application>
  <PresentationFormat>Widescreen</PresentationFormat>
  <Paragraphs>254</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Flame</vt:lpstr>
      <vt:lpstr>Flame Sans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Deme Kyprianou</dc:creator>
  <cp:lastModifiedBy>Tim Doubleday</cp:lastModifiedBy>
  <cp:revision>25</cp:revision>
  <dcterms:created xsi:type="dcterms:W3CDTF">2024-05-03T09:07:29Z</dcterms:created>
  <dcterms:modified xsi:type="dcterms:W3CDTF">2024-11-18T09:36:56Z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0x0101005B603C96BE1C9C4F8E70F7046F759EE5</vt:lpwstr>
  </property>
  <property fmtid="{D5CDD505-2E9C-101B-9397-08002B2CF9AE}" pid="3" name="MediaServiceImageTags">
    <vt:lpwstr/>
  </property>
</Properties>
</file>